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7" r:id="rId2"/>
    <p:sldId id="335" r:id="rId3"/>
    <p:sldId id="258" r:id="rId4"/>
    <p:sldId id="259" r:id="rId5"/>
    <p:sldId id="260" r:id="rId6"/>
    <p:sldId id="262" r:id="rId7"/>
    <p:sldId id="263" r:id="rId8"/>
    <p:sldId id="267" r:id="rId9"/>
    <p:sldId id="269" r:id="rId10"/>
    <p:sldId id="325" r:id="rId11"/>
    <p:sldId id="271" r:id="rId12"/>
    <p:sldId id="272" r:id="rId13"/>
    <p:sldId id="326" r:id="rId14"/>
    <p:sldId id="294" r:id="rId15"/>
    <p:sldId id="275" r:id="rId16"/>
    <p:sldId id="295" r:id="rId17"/>
    <p:sldId id="261" r:id="rId18"/>
    <p:sldId id="280" r:id="rId19"/>
    <p:sldId id="333" r:id="rId20"/>
    <p:sldId id="283" r:id="rId21"/>
    <p:sldId id="284" r:id="rId22"/>
    <p:sldId id="331" r:id="rId23"/>
    <p:sldId id="309" r:id="rId24"/>
    <p:sldId id="310" r:id="rId25"/>
    <p:sldId id="311" r:id="rId26"/>
    <p:sldId id="312" r:id="rId27"/>
    <p:sldId id="328" r:id="rId28"/>
    <p:sldId id="327" r:id="rId29"/>
    <p:sldId id="330" r:id="rId30"/>
    <p:sldId id="299" r:id="rId31"/>
    <p:sldId id="287" r:id="rId32"/>
    <p:sldId id="308" r:id="rId33"/>
    <p:sldId id="324" r:id="rId34"/>
    <p:sldId id="286" r:id="rId35"/>
    <p:sldId id="303" r:id="rId36"/>
    <p:sldId id="302" r:id="rId37"/>
    <p:sldId id="290" r:id="rId38"/>
    <p:sldId id="296" r:id="rId39"/>
    <p:sldId id="291" r:id="rId40"/>
    <p:sldId id="293" r:id="rId41"/>
    <p:sldId id="292" r:id="rId42"/>
    <p:sldId id="315" r:id="rId43"/>
    <p:sldId id="314" r:id="rId44"/>
    <p:sldId id="329" r:id="rId45"/>
    <p:sldId id="332" r:id="rId46"/>
    <p:sldId id="33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essa Lobue" initials="VL" lastIdx="1" clrIdx="0">
    <p:extLst>
      <p:ext uri="{19B8F6BF-5375-455C-9EA6-DF929625EA0E}">
        <p15:presenceInfo xmlns:p15="http://schemas.microsoft.com/office/powerpoint/2012/main" userId="S::vlobue@psychology.rutgers.edu::02666d29-be71-456b-b9ea-d85fac8119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712"/>
  </p:normalViewPr>
  <p:slideViewPr>
    <p:cSldViewPr snapToGrid="0" snapToObjects="1">
      <p:cViewPr>
        <p:scale>
          <a:sx n="75" d="100"/>
          <a:sy n="75" d="100"/>
        </p:scale>
        <p:origin x="142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9/21/22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Degrees_of_freedom_(statistics)#cite_note-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solve one parameter, what are the combinations of parameters are left</a:t>
            </a:r>
          </a:p>
          <a:p>
            <a:endParaRPr lang="en-US" dirty="0"/>
          </a:p>
          <a:p>
            <a:r>
              <a:rPr lang="en-US" sz="1200" b="0" i="0" kern="1200" dirty="0">
                <a:solidFill>
                  <a:schemeClr val="tx1"/>
                </a:solidFill>
                <a:effectLst/>
                <a:latin typeface="+mn-lt"/>
                <a:ea typeface="+mn-ea"/>
                <a:cs typeface="+mn-cs"/>
              </a:rPr>
              <a:t>The number of </a:t>
            </a:r>
            <a:r>
              <a:rPr lang="en-US" sz="1200" b="1" i="0" kern="1200" dirty="0">
                <a:solidFill>
                  <a:schemeClr val="tx1"/>
                </a:solidFill>
                <a:effectLst/>
                <a:latin typeface="+mn-lt"/>
                <a:ea typeface="+mn-ea"/>
                <a:cs typeface="+mn-cs"/>
              </a:rPr>
              <a:t>degrees of freedom</a:t>
            </a:r>
            <a:r>
              <a:rPr lang="en-US" sz="1200" b="0" i="0" kern="1200" dirty="0">
                <a:solidFill>
                  <a:schemeClr val="tx1"/>
                </a:solidFill>
                <a:effectLst/>
                <a:latin typeface="+mn-lt"/>
                <a:ea typeface="+mn-ea"/>
                <a:cs typeface="+mn-cs"/>
              </a:rPr>
              <a:t> is the number of values in the final calculation that are free to vary.</a:t>
            </a:r>
            <a:r>
              <a:rPr lang="en-US" sz="1200" b="0" i="0" u="none" strike="noStrike" kern="1200" baseline="30000" dirty="0">
                <a:solidFill>
                  <a:schemeClr val="tx1"/>
                </a:solidFill>
                <a:effectLst/>
                <a:latin typeface="+mn-lt"/>
                <a:ea typeface="+mn-ea"/>
                <a:cs typeface="+mn-cs"/>
                <a:hlinkClick r:id="rId3"/>
              </a:rPr>
              <a:t>[</a:t>
            </a:r>
            <a:endParaRPr lang="en-US" sz="1200" b="0" i="0" kern="1200" dirty="0">
              <a:solidFill>
                <a:schemeClr val="tx1"/>
              </a:solidFill>
              <a:effectLst/>
              <a:latin typeface="+mn-lt"/>
              <a:ea typeface="+mn-ea"/>
              <a:cs typeface="+mn-cs"/>
            </a:endParaRPr>
          </a:p>
          <a:p>
            <a:br>
              <a:rPr lang="en-US" dirty="0"/>
            </a:br>
            <a:r>
              <a:rPr lang="en-US" sz="1200" kern="1200" dirty="0">
                <a:solidFill>
                  <a:schemeClr val="tx1"/>
                </a:solidFill>
                <a:effectLst/>
                <a:latin typeface="+mn-lt"/>
                <a:ea typeface="+mn-ea"/>
                <a:cs typeface="+mn-cs"/>
              </a:rPr>
              <a:t>Let’s say</a:t>
            </a:r>
          </a:p>
          <a:p>
            <a:r>
              <a:rPr lang="en-US" sz="1200" kern="1200" dirty="0">
                <a:solidFill>
                  <a:schemeClr val="tx1"/>
                </a:solidFill>
                <a:effectLst/>
                <a:latin typeface="+mn-lt"/>
                <a:ea typeface="+mn-ea"/>
                <a:cs typeface="+mn-cs"/>
              </a:rPr>
              <a:t>that the mean of the sample was 10 and, therefore, we estimate</a:t>
            </a:r>
          </a:p>
          <a:p>
            <a:r>
              <a:rPr lang="en-US" sz="1200" kern="1200" dirty="0">
                <a:solidFill>
                  <a:schemeClr val="tx1"/>
                </a:solidFill>
                <a:effectLst/>
                <a:latin typeface="+mn-lt"/>
                <a:ea typeface="+mn-ea"/>
                <a:cs typeface="+mn-cs"/>
              </a:rPr>
              <a:t>that the population mean is also 10. The value of this parameter</a:t>
            </a:r>
          </a:p>
          <a:p>
            <a:r>
              <a:rPr lang="en-US" sz="1200" kern="1200" dirty="0">
                <a:solidFill>
                  <a:schemeClr val="tx1"/>
                </a:solidFill>
                <a:effectLst/>
                <a:latin typeface="+mn-lt"/>
                <a:ea typeface="+mn-ea"/>
                <a:cs typeface="+mn-cs"/>
              </a:rPr>
              <a:t>is now fixed: we have held one parameter constant.</a:t>
            </a:r>
          </a:p>
          <a:p>
            <a:r>
              <a:rPr lang="en-US" sz="1200" kern="1200" dirty="0">
                <a:solidFill>
                  <a:schemeClr val="tx1"/>
                </a:solidFill>
                <a:effectLst/>
                <a:latin typeface="+mn-lt"/>
                <a:ea typeface="+mn-ea"/>
                <a:cs typeface="+mn-cs"/>
              </a:rPr>
              <a:t>Imagine we now want to use this sample of four observations to estimate the</a:t>
            </a:r>
          </a:p>
          <a:p>
            <a:r>
              <a:rPr lang="en-US" sz="1200" kern="1200" dirty="0">
                <a:solidFill>
                  <a:schemeClr val="tx1"/>
                </a:solidFill>
                <a:effectLst/>
                <a:latin typeface="+mn-lt"/>
                <a:ea typeface="+mn-ea"/>
                <a:cs typeface="+mn-cs"/>
              </a:rPr>
              <a:t>mean squared error in the population. To do this, we need to use</a:t>
            </a:r>
          </a:p>
          <a:p>
            <a:r>
              <a:rPr lang="en-US" sz="1200" kern="1200" dirty="0">
                <a:solidFill>
                  <a:schemeClr val="tx1"/>
                </a:solidFill>
                <a:effectLst/>
                <a:latin typeface="+mn-lt"/>
                <a:ea typeface="+mn-ea"/>
                <a:cs typeface="+mn-cs"/>
              </a:rPr>
              <a:t>the value of the population mean, which we estimated to be the</a:t>
            </a:r>
          </a:p>
          <a:p>
            <a:r>
              <a:rPr lang="en-US" sz="1200" kern="1200" dirty="0">
                <a:solidFill>
                  <a:schemeClr val="tx1"/>
                </a:solidFill>
                <a:effectLst/>
                <a:latin typeface="+mn-lt"/>
                <a:ea typeface="+mn-ea"/>
                <a:cs typeface="+mn-cs"/>
              </a:rPr>
              <a:t>fixed value of 10. With the mean fixed, are all four scores in our</a:t>
            </a:r>
          </a:p>
          <a:p>
            <a:r>
              <a:rPr lang="en-US" sz="1200" kern="1200" dirty="0">
                <a:solidFill>
                  <a:schemeClr val="tx1"/>
                </a:solidFill>
                <a:effectLst/>
                <a:latin typeface="+mn-lt"/>
                <a:ea typeface="+mn-ea"/>
                <a:cs typeface="+mn-cs"/>
              </a:rPr>
              <a:t>sample free to be sampled? The answer is no, because to ensure</a:t>
            </a:r>
          </a:p>
          <a:p>
            <a:r>
              <a:rPr lang="en-US" sz="1200" kern="1200" dirty="0">
                <a:solidFill>
                  <a:schemeClr val="tx1"/>
                </a:solidFill>
                <a:effectLst/>
                <a:latin typeface="+mn-lt"/>
                <a:ea typeface="+mn-ea"/>
                <a:cs typeface="+mn-cs"/>
              </a:rPr>
              <a:t>that the population mean is 10 only three values are free to vary.</a:t>
            </a:r>
          </a:p>
          <a:p>
            <a:r>
              <a:rPr lang="en-US" sz="1200" kern="1200" dirty="0">
                <a:solidFill>
                  <a:schemeClr val="tx1"/>
                </a:solidFill>
                <a:effectLst/>
                <a:latin typeface="+mn-lt"/>
                <a:ea typeface="+mn-ea"/>
                <a:cs typeface="+mn-cs"/>
              </a:rPr>
              <a:t>For example, if the values in the sample we collected were 8, 9,</a:t>
            </a:r>
          </a:p>
          <a:p>
            <a:r>
              <a:rPr lang="en-US" sz="1200" kern="1200" dirty="0">
                <a:solidFill>
                  <a:schemeClr val="tx1"/>
                </a:solidFill>
                <a:effectLst/>
                <a:latin typeface="+mn-lt"/>
                <a:ea typeface="+mn-ea"/>
                <a:cs typeface="+mn-cs"/>
              </a:rPr>
              <a:t>11, 12 (mean = 10) then the first value sampled could be any</a:t>
            </a:r>
          </a:p>
          <a:p>
            <a:r>
              <a:rPr lang="en-US" sz="1200" kern="1200" dirty="0">
                <a:solidFill>
                  <a:schemeClr val="tx1"/>
                </a:solidFill>
                <a:effectLst/>
                <a:latin typeface="+mn-lt"/>
                <a:ea typeface="+mn-ea"/>
                <a:cs typeface="+mn-cs"/>
              </a:rPr>
              <a:t>value from the population, say 9. The second value can also be</a:t>
            </a:r>
          </a:p>
          <a:p>
            <a:r>
              <a:rPr lang="en-US" sz="1200" kern="1200" dirty="0">
                <a:solidFill>
                  <a:schemeClr val="tx1"/>
                </a:solidFill>
                <a:effectLst/>
                <a:latin typeface="+mn-lt"/>
                <a:ea typeface="+mn-ea"/>
                <a:cs typeface="+mn-cs"/>
              </a:rPr>
              <a:t>any value from the population, say 12. Like our football team,</a:t>
            </a:r>
          </a:p>
          <a:p>
            <a:r>
              <a:rPr lang="en-US" sz="1200" kern="1200" dirty="0">
                <a:solidFill>
                  <a:schemeClr val="tx1"/>
                </a:solidFill>
                <a:effectLst/>
                <a:latin typeface="+mn-lt"/>
                <a:ea typeface="+mn-ea"/>
                <a:cs typeface="+mn-cs"/>
              </a:rPr>
              <a:t>the third value sampled can also be any value from the</a:t>
            </a:r>
          </a:p>
          <a:p>
            <a:r>
              <a:rPr lang="en-US" sz="1200" kern="1200" dirty="0">
                <a:solidFill>
                  <a:schemeClr val="tx1"/>
                </a:solidFill>
                <a:effectLst/>
                <a:latin typeface="+mn-lt"/>
                <a:ea typeface="+mn-ea"/>
                <a:cs typeface="+mn-cs"/>
              </a:rPr>
              <a:t>population, say 8. We now have values of 8, 9 and 12 in the</a:t>
            </a:r>
          </a:p>
          <a:p>
            <a:r>
              <a:rPr lang="en-US" sz="1200" kern="1200" dirty="0">
                <a:solidFill>
                  <a:schemeClr val="tx1"/>
                </a:solidFill>
                <a:effectLst/>
                <a:latin typeface="+mn-lt"/>
                <a:ea typeface="+mn-ea"/>
                <a:cs typeface="+mn-cs"/>
              </a:rPr>
              <a:t>sample. The final value we sample, the final player to turn up to</a:t>
            </a:r>
          </a:p>
          <a:p>
            <a:r>
              <a:rPr lang="en-US" sz="1200" kern="1200" dirty="0">
                <a:solidFill>
                  <a:schemeClr val="tx1"/>
                </a:solidFill>
                <a:effectLst/>
                <a:latin typeface="+mn-lt"/>
                <a:ea typeface="+mn-ea"/>
                <a:cs typeface="+mn-cs"/>
              </a:rPr>
              <a:t>the soccer game, cannot be any value in the population, it has to</a:t>
            </a:r>
          </a:p>
          <a:p>
            <a:r>
              <a:rPr lang="en-US" sz="1200" kern="1200" dirty="0">
                <a:solidFill>
                  <a:schemeClr val="tx1"/>
                </a:solidFill>
                <a:effectLst/>
                <a:latin typeface="+mn-lt"/>
                <a:ea typeface="+mn-ea"/>
                <a:cs typeface="+mn-cs"/>
              </a:rPr>
              <a:t>be 11 because this is the value that makes the mean of the</a:t>
            </a:r>
          </a:p>
          <a:p>
            <a:r>
              <a:rPr lang="en-US" sz="1200" kern="1200" dirty="0">
                <a:solidFill>
                  <a:schemeClr val="tx1"/>
                </a:solidFill>
                <a:effectLst/>
                <a:latin typeface="+mn-lt"/>
                <a:ea typeface="+mn-ea"/>
                <a:cs typeface="+mn-cs"/>
              </a:rPr>
              <a:t>sample equal to 10 (the population parameter that we have held</a:t>
            </a:r>
          </a:p>
          <a:p>
            <a:r>
              <a:rPr lang="en-US" sz="1200" kern="1200" dirty="0">
                <a:solidFill>
                  <a:schemeClr val="tx1"/>
                </a:solidFill>
                <a:effectLst/>
                <a:latin typeface="+mn-lt"/>
                <a:ea typeface="+mn-ea"/>
                <a:cs typeface="+mn-cs"/>
              </a:rPr>
              <a:t>constant). Therefore, if we hold one parameter constant, then</a:t>
            </a:r>
          </a:p>
          <a:p>
            <a:r>
              <a:rPr lang="en-US" sz="1200" kern="1200" dirty="0">
                <a:solidFill>
                  <a:schemeClr val="tx1"/>
                </a:solidFill>
                <a:effectLst/>
                <a:latin typeface="+mn-lt"/>
                <a:ea typeface="+mn-ea"/>
                <a:cs typeface="+mn-cs"/>
              </a:rPr>
              <a:t>the degrees of freedom must be one fewer than the number of</a:t>
            </a:r>
          </a:p>
          <a:p>
            <a:r>
              <a:rPr lang="en-US" sz="1200" kern="1200" dirty="0">
                <a:solidFill>
                  <a:schemeClr val="tx1"/>
                </a:solidFill>
                <a:effectLst/>
                <a:latin typeface="+mn-lt"/>
                <a:ea typeface="+mn-ea"/>
                <a:cs typeface="+mn-cs"/>
              </a:rPr>
              <a:t>scores used to calculate that parameter. This fact explains why</a:t>
            </a:r>
          </a:p>
          <a:p>
            <a:r>
              <a:rPr lang="en-US" sz="1200" kern="1200" dirty="0">
                <a:solidFill>
                  <a:schemeClr val="tx1"/>
                </a:solidFill>
                <a:effectLst/>
                <a:latin typeface="+mn-lt"/>
                <a:ea typeface="+mn-ea"/>
                <a:cs typeface="+mn-cs"/>
              </a:rPr>
              <a:t>when we use a sample to estimate the mean squared error (or</a:t>
            </a:r>
          </a:p>
          <a:p>
            <a:r>
              <a:rPr lang="en-US" sz="1200" kern="1200" dirty="0">
                <a:solidFill>
                  <a:schemeClr val="tx1"/>
                </a:solidFill>
                <a:effectLst/>
                <a:latin typeface="+mn-lt"/>
                <a:ea typeface="+mn-ea"/>
                <a:cs typeface="+mn-cs"/>
              </a:rPr>
              <a:t>indeed the standard deviation) of a population, we divide the</a:t>
            </a:r>
          </a:p>
          <a:p>
            <a:r>
              <a:rPr lang="en-US" sz="1200" kern="1200" dirty="0">
                <a:solidFill>
                  <a:schemeClr val="tx1"/>
                </a:solidFill>
                <a:effectLst/>
                <a:latin typeface="+mn-lt"/>
                <a:ea typeface="+mn-ea"/>
                <a:cs typeface="+mn-cs"/>
              </a:rPr>
              <a:t>sums of squares by N − 1 rather than N alone. There is a</a:t>
            </a:r>
          </a:p>
          <a:p>
            <a:r>
              <a:rPr lang="en-US" sz="1200" kern="1200" dirty="0">
                <a:solidFill>
                  <a:schemeClr val="tx1"/>
                </a:solidFill>
                <a:effectLst/>
                <a:latin typeface="+mn-lt"/>
                <a:ea typeface="+mn-ea"/>
                <a:cs typeface="+mn-cs"/>
              </a:rPr>
              <a:t>lengthier explanation in one of my other books</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15</a:t>
            </a:fld>
            <a:endParaRPr lang="en-US"/>
          </a:p>
        </p:txBody>
      </p:sp>
    </p:spTree>
    <p:extLst>
      <p:ext uri="{BB962C8B-B14F-4D97-AF65-F5344CB8AC3E}">
        <p14:creationId xmlns:p14="http://schemas.microsoft.com/office/powerpoint/2010/main" val="243562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16</a:t>
            </a:fld>
            <a:endParaRPr lang="en-US"/>
          </a:p>
        </p:txBody>
      </p:sp>
    </p:spTree>
    <p:extLst>
      <p:ext uri="{BB962C8B-B14F-4D97-AF65-F5344CB8AC3E}">
        <p14:creationId xmlns:p14="http://schemas.microsoft.com/office/powerpoint/2010/main" val="114109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17</a:t>
            </a:fld>
            <a:endParaRPr lang="en-US"/>
          </a:p>
        </p:txBody>
      </p:sp>
    </p:spTree>
    <p:extLst>
      <p:ext uri="{BB962C8B-B14F-4D97-AF65-F5344CB8AC3E}">
        <p14:creationId xmlns:p14="http://schemas.microsoft.com/office/powerpoint/2010/main" val="2733148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582C0A-9BF3-4465-B8F6-13CEABCEE757}" type="slidenum">
              <a:rPr lang="en-US"/>
              <a:pPr/>
              <a:t>18</a:t>
            </a:fld>
            <a:endParaRPr lang="en-US"/>
          </a:p>
        </p:txBody>
      </p:sp>
      <p:sp>
        <p:nvSpPr>
          <p:cNvPr id="143362" name="Rectangle 2"/>
          <p:cNvSpPr>
            <a:spLocks noGrp="1" noRot="1" noChangeAspect="1" noChangeArrowheads="1" noTextEdit="1"/>
          </p:cNvSpPr>
          <p:nvPr>
            <p:ph type="sldImg"/>
          </p:nvPr>
        </p:nvSpPr>
        <p:spPr>
          <a:xfrm>
            <a:off x="381000" y="685800"/>
            <a:ext cx="6096000" cy="3429000"/>
          </a:xfrm>
          <a:ln/>
        </p:spPr>
      </p:sp>
      <p:sp>
        <p:nvSpPr>
          <p:cNvPr id="143363" name="Rectangle 3"/>
          <p:cNvSpPr>
            <a:spLocks noGrp="1" noChangeArrowheads="1"/>
          </p:cNvSpPr>
          <p:nvPr>
            <p:ph type="body" idx="1"/>
          </p:nvPr>
        </p:nvSpPr>
        <p:spPr>
          <a:xfrm>
            <a:off x="914400" y="4343400"/>
            <a:ext cx="5029200" cy="4114800"/>
          </a:xfrm>
        </p:spPr>
        <p:txBody>
          <a:bodyPr/>
          <a:lstStyle/>
          <a:p>
            <a:pPr algn="just">
              <a:spcAft>
                <a:spcPts val="1000"/>
              </a:spcAft>
            </a:pPr>
            <a:endParaRPr lang="en-GB" dirty="0"/>
          </a:p>
        </p:txBody>
      </p:sp>
    </p:spTree>
    <p:extLst>
      <p:ext uri="{BB962C8B-B14F-4D97-AF65-F5344CB8AC3E}">
        <p14:creationId xmlns:p14="http://schemas.microsoft.com/office/powerpoint/2010/main" val="2973068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standard deviation</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measures the amount of variability, or dispersion, from the individual data values to the mean, while the </a:t>
            </a:r>
            <a:r>
              <a:rPr lang="en-US" sz="1200" b="1" i="0" kern="1200" dirty="0">
                <a:solidFill>
                  <a:schemeClr val="tx1"/>
                </a:solidFill>
                <a:effectLst/>
                <a:latin typeface="+mn-lt"/>
                <a:ea typeface="+mn-ea"/>
                <a:cs typeface="+mn-cs"/>
              </a:rPr>
              <a:t>standard error</a:t>
            </a:r>
            <a:r>
              <a:rPr lang="en-US" sz="1200" b="0" i="0" kern="1200" dirty="0">
                <a:solidFill>
                  <a:schemeClr val="tx1"/>
                </a:solidFill>
                <a:effectLst/>
                <a:latin typeface="+mn-lt"/>
                <a:ea typeface="+mn-ea"/>
                <a:cs typeface="+mn-cs"/>
              </a:rPr>
              <a:t> of the mean (SEM) measures how far the sample mean (average) of the data is likely to be from the true population mean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standard error is the SD over the square root of the sample. The SE gets smaller as your sample gets bigger.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makes sense, because the mean of a large sample is likely to be closer to the true population mean </a:t>
            </a:r>
            <a:r>
              <a:rPr lang="en-US" sz="1200" b="1" i="0" kern="1200" dirty="0">
                <a:solidFill>
                  <a:schemeClr val="tx1"/>
                </a:solidFill>
                <a:effectLst/>
                <a:latin typeface="+mn-lt"/>
                <a:ea typeface="+mn-ea"/>
                <a:cs typeface="+mn-cs"/>
              </a:rPr>
              <a:t>than</a:t>
            </a:r>
            <a:r>
              <a:rPr lang="en-US" sz="1200" b="0" i="0" kern="1200" dirty="0">
                <a:solidFill>
                  <a:schemeClr val="tx1"/>
                </a:solidFill>
                <a:effectLst/>
                <a:latin typeface="+mn-lt"/>
                <a:ea typeface="+mn-ea"/>
                <a:cs typeface="+mn-cs"/>
              </a:rPr>
              <a:t> is the mean of a small sample. ... The </a:t>
            </a:r>
            <a:r>
              <a:rPr lang="en-US" sz="1200" b="1" i="0" kern="1200" dirty="0">
                <a:solidFill>
                  <a:schemeClr val="tx1"/>
                </a:solidFill>
                <a:effectLst/>
                <a:latin typeface="+mn-lt"/>
                <a:ea typeface="+mn-ea"/>
                <a:cs typeface="+mn-cs"/>
              </a:rPr>
              <a:t>SD</a:t>
            </a:r>
            <a:r>
              <a:rPr lang="en-US" sz="1200" b="0" i="0" kern="1200" dirty="0">
                <a:solidFill>
                  <a:schemeClr val="tx1"/>
                </a:solidFill>
                <a:effectLst/>
                <a:latin typeface="+mn-lt"/>
                <a:ea typeface="+mn-ea"/>
                <a:cs typeface="+mn-cs"/>
              </a:rPr>
              <a:t> does not change predictably as you acquire more data.</a:t>
            </a:r>
            <a:endParaRPr lang="en-US" dirty="0"/>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19</a:t>
            </a:fld>
            <a:endParaRPr lang="en-US"/>
          </a:p>
        </p:txBody>
      </p:sp>
    </p:spTree>
    <p:extLst>
      <p:ext uri="{BB962C8B-B14F-4D97-AF65-F5344CB8AC3E}">
        <p14:creationId xmlns:p14="http://schemas.microsoft.com/office/powerpoint/2010/main" val="3397941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test statistic is a random variable that is calculated from sample data and used in a hypothesis test. You can use test statistics to determine whether to reject the null hypothesis. The test statistic compares your data with what is expected under the null hypothesis. The test statistic is used to calculate the p-value.</a:t>
            </a: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21</a:t>
            </a:fld>
            <a:endParaRPr lang="en-US"/>
          </a:p>
        </p:txBody>
      </p:sp>
    </p:spTree>
    <p:extLst>
      <p:ext uri="{BB962C8B-B14F-4D97-AF65-F5344CB8AC3E}">
        <p14:creationId xmlns:p14="http://schemas.microsoft.com/office/powerpoint/2010/main" val="115097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 problems with test statistics. </a:t>
            </a:r>
          </a:p>
        </p:txBody>
      </p:sp>
      <p:sp>
        <p:nvSpPr>
          <p:cNvPr id="4" name="Slide Number Placeholder 3"/>
          <p:cNvSpPr>
            <a:spLocks noGrp="1"/>
          </p:cNvSpPr>
          <p:nvPr>
            <p:ph type="sldNum" sz="quarter" idx="5"/>
          </p:nvPr>
        </p:nvSpPr>
        <p:spPr/>
        <p:txBody>
          <a:bodyPr/>
          <a:lstStyle/>
          <a:p>
            <a:fld id="{66610047-E131-0346-ABBC-77645D001C55}" type="slidenum">
              <a:rPr lang="en-US" smtClean="0"/>
              <a:t>22</a:t>
            </a:fld>
            <a:endParaRPr lang="en-US"/>
          </a:p>
        </p:txBody>
      </p:sp>
    </p:spTree>
    <p:extLst>
      <p:ext uri="{BB962C8B-B14F-4D97-AF65-F5344CB8AC3E}">
        <p14:creationId xmlns:p14="http://schemas.microsoft.com/office/powerpoint/2010/main" val="553723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25</a:t>
            </a:fld>
            <a:endParaRPr lang="en-US"/>
          </a:p>
        </p:txBody>
      </p:sp>
    </p:spTree>
    <p:extLst>
      <p:ext uri="{BB962C8B-B14F-4D97-AF65-F5344CB8AC3E}">
        <p14:creationId xmlns:p14="http://schemas.microsoft.com/office/powerpoint/2010/main" val="1703916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26</a:t>
            </a:fld>
            <a:endParaRPr lang="en-US"/>
          </a:p>
        </p:txBody>
      </p:sp>
    </p:spTree>
    <p:extLst>
      <p:ext uri="{BB962C8B-B14F-4D97-AF65-F5344CB8AC3E}">
        <p14:creationId xmlns:p14="http://schemas.microsoft.com/office/powerpoint/2010/main" val="2405881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27</a:t>
            </a:fld>
            <a:endParaRPr lang="en-US"/>
          </a:p>
        </p:txBody>
      </p:sp>
    </p:spTree>
    <p:extLst>
      <p:ext uri="{BB962C8B-B14F-4D97-AF65-F5344CB8AC3E}">
        <p14:creationId xmlns:p14="http://schemas.microsoft.com/office/powerpoint/2010/main" val="79856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a:t>
            </a:fld>
            <a:endParaRPr lang="en-US"/>
          </a:p>
        </p:txBody>
      </p:sp>
    </p:spTree>
    <p:extLst>
      <p:ext uri="{BB962C8B-B14F-4D97-AF65-F5344CB8AC3E}">
        <p14:creationId xmlns:p14="http://schemas.microsoft.com/office/powerpoint/2010/main" val="3075208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We observed that Big brother contestants are actually lower on personality disorder questionnaires compared to non-contestants, so we change the hypothesis to say we always expected that outcome because Big Brother contestants are actually selected for their exceptional social intelligence.</a:t>
            </a:r>
          </a:p>
        </p:txBody>
      </p:sp>
      <p:sp>
        <p:nvSpPr>
          <p:cNvPr id="4" name="Slide Number Placeholder 3"/>
          <p:cNvSpPr>
            <a:spLocks noGrp="1"/>
          </p:cNvSpPr>
          <p:nvPr>
            <p:ph type="sldNum" sz="quarter" idx="5"/>
          </p:nvPr>
        </p:nvSpPr>
        <p:spPr/>
        <p:txBody>
          <a:bodyPr/>
          <a:lstStyle/>
          <a:p>
            <a:fld id="{66610047-E131-0346-ABBC-77645D001C55}" type="slidenum">
              <a:rPr lang="en-US" smtClean="0"/>
              <a:t>28</a:t>
            </a:fld>
            <a:endParaRPr lang="en-US"/>
          </a:p>
        </p:txBody>
      </p:sp>
    </p:spTree>
    <p:extLst>
      <p:ext uri="{BB962C8B-B14F-4D97-AF65-F5344CB8AC3E}">
        <p14:creationId xmlns:p14="http://schemas.microsoft.com/office/powerpoint/2010/main" val="158287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these problems, do we just throw null hypothesis testing away?</a:t>
            </a:r>
          </a:p>
        </p:txBody>
      </p:sp>
      <p:sp>
        <p:nvSpPr>
          <p:cNvPr id="4" name="Slide Number Placeholder 3"/>
          <p:cNvSpPr>
            <a:spLocks noGrp="1"/>
          </p:cNvSpPr>
          <p:nvPr>
            <p:ph type="sldNum" sz="quarter" idx="5"/>
          </p:nvPr>
        </p:nvSpPr>
        <p:spPr/>
        <p:txBody>
          <a:bodyPr/>
          <a:lstStyle/>
          <a:p>
            <a:fld id="{66610047-E131-0346-ABBC-77645D001C55}" type="slidenum">
              <a:rPr lang="en-US" smtClean="0"/>
              <a:t>29</a:t>
            </a:fld>
            <a:endParaRPr lang="en-US"/>
          </a:p>
        </p:txBody>
      </p:sp>
    </p:spTree>
    <p:extLst>
      <p:ext uri="{BB962C8B-B14F-4D97-AF65-F5344CB8AC3E}">
        <p14:creationId xmlns:p14="http://schemas.microsoft.com/office/powerpoint/2010/main" val="1819049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NHST we are always testing the probability of the data given the hypothesis (that is, the probability of a parameter this extreme if the null hypothesis is true. this approach does not directly address the probability of the hypothesis – so researchers must understand this and adjust their interpretations appropriately.</a:t>
            </a:r>
          </a:p>
        </p:txBody>
      </p:sp>
      <p:sp>
        <p:nvSpPr>
          <p:cNvPr id="4" name="Slide Number Placeholder 3"/>
          <p:cNvSpPr>
            <a:spLocks noGrp="1"/>
          </p:cNvSpPr>
          <p:nvPr>
            <p:ph type="sldNum" sz="quarter" idx="5"/>
          </p:nvPr>
        </p:nvSpPr>
        <p:spPr/>
        <p:txBody>
          <a:bodyPr/>
          <a:lstStyle/>
          <a:p>
            <a:fld id="{66610047-E131-0346-ABBC-77645D001C55}" type="slidenum">
              <a:rPr lang="en-US" smtClean="0"/>
              <a:t>30</a:t>
            </a:fld>
            <a:endParaRPr lang="en-US"/>
          </a:p>
        </p:txBody>
      </p:sp>
    </p:spTree>
    <p:extLst>
      <p:ext uri="{BB962C8B-B14F-4D97-AF65-F5344CB8AC3E}">
        <p14:creationId xmlns:p14="http://schemas.microsoft.com/office/powerpoint/2010/main" val="3398876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nothing magic about the criterion of </a:t>
            </a:r>
            <a:r>
              <a:rPr lang="en-US" sz="1800" i="1" dirty="0">
                <a:effectLst/>
                <a:latin typeface="TimesNewRomanPS"/>
              </a:rPr>
              <a:t>p </a:t>
            </a:r>
            <a:r>
              <a:rPr lang="en-US" sz="1800" dirty="0">
                <a:effectLst/>
                <a:latin typeface="TimesNewRomanPSMT"/>
              </a:rPr>
              <a:t>&lt; 0.05, it is merely a convenient rule of thumb that has become popular for arbitrary reasons.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in the chart, all-or-nothing thinking would lead us to conclude what? (only 4 out of 10 were significant)  - but actually there is consistency in the results. leads into many labs study</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32</a:t>
            </a:fld>
            <a:endParaRPr lang="en-US"/>
          </a:p>
        </p:txBody>
      </p:sp>
    </p:spTree>
    <p:extLst>
      <p:ext uri="{BB962C8B-B14F-4D97-AF65-F5344CB8AC3E}">
        <p14:creationId xmlns:p14="http://schemas.microsoft.com/office/powerpoint/2010/main" val="1818008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Remember Misconception 2: A non-significant result means that the null hypothesis is true</a:t>
            </a:r>
            <a:r>
              <a:rPr lang="en-GB" dirty="0"/>
              <a:t> </a:t>
            </a:r>
          </a:p>
          <a:p>
            <a:pPr lvl="1"/>
            <a:r>
              <a:rPr lang="en-GB" dirty="0"/>
              <a:t>No, a non-significant result tells us only that the effect is not big enough to be found (given our sample size), it doesn’t tell us that the effect size is zero.</a:t>
            </a:r>
          </a:p>
          <a:p>
            <a:pPr lvl="1"/>
            <a:endParaRPr lang="en-GB" dirty="0"/>
          </a:p>
          <a:p>
            <a:pPr lvl="1"/>
            <a:r>
              <a:rPr lang="en-GB" dirty="0"/>
              <a:t>this was a replication of effect of aggression primes</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33</a:t>
            </a:fld>
            <a:endParaRPr lang="en-US"/>
          </a:p>
        </p:txBody>
      </p:sp>
    </p:spTree>
    <p:extLst>
      <p:ext uri="{BB962C8B-B14F-4D97-AF65-F5344CB8AC3E}">
        <p14:creationId xmlns:p14="http://schemas.microsoft.com/office/powerpoint/2010/main" val="1357018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be better. Use power analyses.</a:t>
            </a:r>
          </a:p>
        </p:txBody>
      </p:sp>
      <p:sp>
        <p:nvSpPr>
          <p:cNvPr id="4" name="Slide Number Placeholder 3"/>
          <p:cNvSpPr>
            <a:spLocks noGrp="1"/>
          </p:cNvSpPr>
          <p:nvPr>
            <p:ph type="sldNum" sz="quarter" idx="5"/>
          </p:nvPr>
        </p:nvSpPr>
        <p:spPr/>
        <p:txBody>
          <a:bodyPr/>
          <a:lstStyle/>
          <a:p>
            <a:fld id="{66610047-E131-0346-ABBC-77645D001C55}" type="slidenum">
              <a:rPr lang="en-US" smtClean="0"/>
              <a:t>34</a:t>
            </a:fld>
            <a:endParaRPr lang="en-US"/>
          </a:p>
        </p:txBody>
      </p:sp>
    </p:spTree>
    <p:extLst>
      <p:ext uri="{BB962C8B-B14F-4D97-AF65-F5344CB8AC3E}">
        <p14:creationId xmlns:p14="http://schemas.microsoft.com/office/powerpoint/2010/main" val="2828751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Probability of correctly rejecting the null</a:t>
            </a:r>
          </a:p>
          <a:p>
            <a:endParaRPr lang="en-US" dirty="0"/>
          </a:p>
          <a:p>
            <a:r>
              <a:rPr lang="en-US" dirty="0"/>
              <a:t>Cohen recommends .8</a:t>
            </a:r>
          </a:p>
        </p:txBody>
      </p:sp>
      <p:sp>
        <p:nvSpPr>
          <p:cNvPr id="4" name="Slide Number Placeholder 3"/>
          <p:cNvSpPr>
            <a:spLocks noGrp="1"/>
          </p:cNvSpPr>
          <p:nvPr>
            <p:ph type="sldNum" sz="quarter" idx="5"/>
          </p:nvPr>
        </p:nvSpPr>
        <p:spPr/>
        <p:txBody>
          <a:bodyPr/>
          <a:lstStyle/>
          <a:p>
            <a:fld id="{66610047-E131-0346-ABBC-77645D001C55}" type="slidenum">
              <a:rPr lang="en-US" smtClean="0"/>
              <a:t>35</a:t>
            </a:fld>
            <a:endParaRPr lang="en-US"/>
          </a:p>
        </p:txBody>
      </p:sp>
    </p:spTree>
    <p:extLst>
      <p:ext uri="{BB962C8B-B14F-4D97-AF65-F5344CB8AC3E}">
        <p14:creationId xmlns:p14="http://schemas.microsoft.com/office/powerpoint/2010/main" val="3252739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conduct a power analysis, we ask the question, if there is a true effect (of some expected size) and we take a random sample and conduct a NHST – what is the probability that we will reject the null (correctly because we assume there is an effect)?</a:t>
            </a:r>
          </a:p>
          <a:p>
            <a:r>
              <a:rPr lang="en-US" dirty="0"/>
              <a:t>So to do a power analysis, we need to know (1) the expected (target) effect size, (2) the alpha at which we would reject the null, and (3) the sample size. or more commonly, we can start with the desired power and ask what sample size we need to achieve it.</a:t>
            </a:r>
          </a:p>
        </p:txBody>
      </p:sp>
      <p:sp>
        <p:nvSpPr>
          <p:cNvPr id="4" name="Slide Number Placeholder 3"/>
          <p:cNvSpPr>
            <a:spLocks noGrp="1"/>
          </p:cNvSpPr>
          <p:nvPr>
            <p:ph type="sldNum" sz="quarter" idx="5"/>
          </p:nvPr>
        </p:nvSpPr>
        <p:spPr/>
        <p:txBody>
          <a:bodyPr/>
          <a:lstStyle/>
          <a:p>
            <a:fld id="{66610047-E131-0346-ABBC-77645D001C55}" type="slidenum">
              <a:rPr lang="en-US" smtClean="0"/>
              <a:t>36</a:t>
            </a:fld>
            <a:endParaRPr lang="en-US"/>
          </a:p>
        </p:txBody>
      </p:sp>
    </p:spTree>
    <p:extLst>
      <p:ext uri="{BB962C8B-B14F-4D97-AF65-F5344CB8AC3E}">
        <p14:creationId xmlns:p14="http://schemas.microsoft.com/office/powerpoint/2010/main" val="3930658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Also report CI’s. The 95% confidence interval is a range of values that you can be 95% confident contains the true mean of the population.</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37</a:t>
            </a:fld>
            <a:endParaRPr lang="en-US"/>
          </a:p>
        </p:txBody>
      </p:sp>
    </p:spTree>
    <p:extLst>
      <p:ext uri="{BB962C8B-B14F-4D97-AF65-F5344CB8AC3E}">
        <p14:creationId xmlns:p14="http://schemas.microsoft.com/office/powerpoint/2010/main" val="791445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NewRomanPSMT"/>
              </a:rPr>
              <a:t>Cumming &amp; Finch (2005) have three guidelines that are shown in </a:t>
            </a:r>
            <a:r>
              <a:rPr lang="en-US" sz="1800" dirty="0">
                <a:solidFill>
                  <a:srgbClr val="0000FF"/>
                </a:solidFill>
                <a:effectLst/>
                <a:latin typeface="TimesNewRomanPSMT"/>
              </a:rPr>
              <a:t>the figure</a:t>
            </a:r>
            <a:r>
              <a:rPr lang="en-US" sz="1800" dirty="0">
                <a:effectLst/>
                <a:latin typeface="TimesNewRomanPSMT"/>
              </a:rPr>
              <a:t>: </a:t>
            </a:r>
            <a:endParaRPr lang="en-US" dirty="0">
              <a:effectLst/>
            </a:endParaRPr>
          </a:p>
          <a:p>
            <a:pPr>
              <a:buFont typeface="+mj-lt"/>
              <a:buAutoNum type="arabicPeriod"/>
            </a:pPr>
            <a:r>
              <a:rPr lang="en-US" sz="1800" dirty="0">
                <a:effectLst/>
                <a:latin typeface="TimesNewRomanPSMT"/>
              </a:rPr>
              <a:t>95% confidence intervals that just about touch end-to-end (as in the top left panel) represent a </a:t>
            </a:r>
            <a:r>
              <a:rPr lang="en-US" sz="1800" i="1" dirty="0">
                <a:effectLst/>
                <a:latin typeface="TimesNewRomanPS"/>
              </a:rPr>
              <a:t>p</a:t>
            </a:r>
            <a:r>
              <a:rPr lang="en-US" sz="1800" dirty="0">
                <a:effectLst/>
                <a:latin typeface="TimesNewRomanPSMT"/>
              </a:rPr>
              <a:t>-value for testing the null hypothesis of no differences of approximately 0.01. </a:t>
            </a:r>
          </a:p>
          <a:p>
            <a:pPr>
              <a:buFont typeface="+mj-lt"/>
              <a:buAutoNum type="arabicPeriod"/>
            </a:pPr>
            <a:r>
              <a:rPr lang="en-US" sz="1800" dirty="0">
                <a:effectLst/>
                <a:latin typeface="TimesNewRomanPSMT"/>
              </a:rPr>
              <a:t>If there is a gap between the upper end of one 95% confidence interval and the lower end of another (as in the top right panel of </a:t>
            </a:r>
            <a:r>
              <a:rPr lang="en-US" sz="1800" dirty="0">
                <a:solidFill>
                  <a:srgbClr val="0000FF"/>
                </a:solidFill>
                <a:effectLst/>
                <a:latin typeface="TimesNewRomanPSMT"/>
              </a:rPr>
              <a:t>Figure 2.16</a:t>
            </a:r>
            <a:r>
              <a:rPr lang="en-US" sz="1800" dirty="0">
                <a:effectLst/>
                <a:latin typeface="TimesNewRomanPSMT"/>
              </a:rPr>
              <a:t>), then </a:t>
            </a:r>
            <a:r>
              <a:rPr lang="en-US" sz="1800" i="1" dirty="0">
                <a:effectLst/>
                <a:latin typeface="TimesNewRomanPS"/>
              </a:rPr>
              <a:t>p </a:t>
            </a:r>
            <a:r>
              <a:rPr lang="en-US" sz="1800" dirty="0">
                <a:effectLst/>
                <a:latin typeface="TimesNewRomanPSMT"/>
              </a:rPr>
              <a:t>&lt; 0.01. </a:t>
            </a:r>
          </a:p>
          <a:p>
            <a:pPr>
              <a:buFont typeface="+mj-lt"/>
              <a:buAutoNum type="arabicPeriod"/>
            </a:pPr>
            <a:r>
              <a:rPr lang="en-US" sz="1800" dirty="0">
                <a:effectLst/>
                <a:latin typeface="TimesNewRomanPSMT"/>
              </a:rPr>
              <a:t>A </a:t>
            </a:r>
            <a:r>
              <a:rPr lang="en-US" sz="1800" i="1" dirty="0">
                <a:effectLst/>
                <a:latin typeface="TimesNewRomanPS"/>
              </a:rPr>
              <a:t>p</a:t>
            </a:r>
            <a:r>
              <a:rPr lang="en-US" sz="1800" dirty="0">
                <a:effectLst/>
                <a:latin typeface="TimesNewRomanPSMT"/>
              </a:rPr>
              <a:t>-value of 0.05 is represented by </a:t>
            </a:r>
            <a:r>
              <a:rPr lang="en-US" sz="1800" i="1" dirty="0">
                <a:effectLst/>
                <a:latin typeface="TimesNewRomanPS"/>
              </a:rPr>
              <a:t>moderate </a:t>
            </a:r>
            <a:r>
              <a:rPr lang="en-US" sz="1800" dirty="0">
                <a:effectLst/>
                <a:latin typeface="TimesNewRomanPSMT"/>
              </a:rPr>
              <a:t>overlap between the bars (the bottom panels).</a:t>
            </a:r>
            <a:br>
              <a:rPr lang="en-US" sz="1800" dirty="0">
                <a:effectLst/>
                <a:latin typeface="TimesNewRomanPSMT"/>
              </a:rPr>
            </a:br>
            <a:br>
              <a:rPr lang="en-US" sz="1800" dirty="0">
                <a:effectLst/>
                <a:latin typeface="TimesNewRomanPSMT"/>
              </a:rPr>
            </a:br>
            <a:r>
              <a:rPr lang="en-US" sz="1800" dirty="0">
                <a:effectLst/>
                <a:latin typeface="TimesNewRomanPSMT"/>
              </a:rPr>
              <a:t>What do we mean by moderate overlap? Cumming (2012) defines it as half the length of the average margin of error (MOE). The MOE is half the length of the confidence interval (assuming it is symmetric) </a:t>
            </a:r>
            <a:endParaRPr lang="en-US" sz="2800" dirty="0">
              <a:effectLst/>
            </a:endParaRPr>
          </a:p>
          <a:p>
            <a:pPr>
              <a:buFont typeface="+mj-lt"/>
              <a:buAutoNum type="arabicPeriod"/>
            </a:pPr>
            <a:endParaRPr lang="en-US" sz="1800" dirty="0">
              <a:effectLst/>
              <a:latin typeface="TimesNewRomanPSMT"/>
            </a:endParaRP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38</a:t>
            </a:fld>
            <a:endParaRPr lang="en-US"/>
          </a:p>
        </p:txBody>
      </p:sp>
    </p:spTree>
    <p:extLst>
      <p:ext uri="{BB962C8B-B14F-4D97-AF65-F5344CB8AC3E}">
        <p14:creationId xmlns:p14="http://schemas.microsoft.com/office/powerpoint/2010/main" val="243775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build statistical models, we are trying to model our data to fit with the real world. It can have a good fit or a poor fit, but what we’re hoping for is something in the middle.</a:t>
            </a:r>
          </a:p>
        </p:txBody>
      </p:sp>
      <p:sp>
        <p:nvSpPr>
          <p:cNvPr id="4" name="Slide Number Placeholder 3"/>
          <p:cNvSpPr>
            <a:spLocks noGrp="1"/>
          </p:cNvSpPr>
          <p:nvPr>
            <p:ph type="sldNum" sz="quarter" idx="5"/>
          </p:nvPr>
        </p:nvSpPr>
        <p:spPr/>
        <p:txBody>
          <a:bodyPr/>
          <a:lstStyle/>
          <a:p>
            <a:fld id="{66610047-E131-0346-ABBC-77645D001C55}" type="slidenum">
              <a:rPr lang="en-US" smtClean="0"/>
              <a:t>5</a:t>
            </a:fld>
            <a:endParaRPr lang="en-US"/>
          </a:p>
        </p:txBody>
      </p:sp>
    </p:spTree>
    <p:extLst>
      <p:ext uri="{BB962C8B-B14F-4D97-AF65-F5344CB8AC3E}">
        <p14:creationId xmlns:p14="http://schemas.microsoft.com/office/powerpoint/2010/main" val="892717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p-value is not an effect size. t stat is not an effect size. these are both highly dependent on sample size.</a:t>
            </a:r>
          </a:p>
        </p:txBody>
      </p:sp>
      <p:sp>
        <p:nvSpPr>
          <p:cNvPr id="4" name="Slide Number Placeholder 3"/>
          <p:cNvSpPr>
            <a:spLocks noGrp="1"/>
          </p:cNvSpPr>
          <p:nvPr>
            <p:ph type="sldNum" sz="quarter" idx="5"/>
          </p:nvPr>
        </p:nvSpPr>
        <p:spPr/>
        <p:txBody>
          <a:bodyPr/>
          <a:lstStyle/>
          <a:p>
            <a:fld id="{66610047-E131-0346-ABBC-77645D001C55}" type="slidenum">
              <a:rPr lang="en-US" smtClean="0"/>
              <a:t>39</a:t>
            </a:fld>
            <a:endParaRPr lang="en-US"/>
          </a:p>
        </p:txBody>
      </p:sp>
    </p:spTree>
    <p:extLst>
      <p:ext uri="{BB962C8B-B14F-4D97-AF65-F5344CB8AC3E}">
        <p14:creationId xmlns:p14="http://schemas.microsoft.com/office/powerpoint/2010/main" val="608389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t>
            </a:r>
            <a:r>
              <a:rPr lang="en-US" sz="1200" b="1" i="0" kern="1200" dirty="0">
                <a:solidFill>
                  <a:schemeClr val="tx1"/>
                </a:solidFill>
                <a:effectLst/>
                <a:latin typeface="+mn-lt"/>
                <a:ea typeface="+mn-ea"/>
                <a:cs typeface="+mn-cs"/>
              </a:rPr>
              <a:t>calculate</a:t>
            </a:r>
            <a:r>
              <a:rPr lang="en-US" sz="1200" b="0" i="0" kern="1200" dirty="0">
                <a:solidFill>
                  <a:schemeClr val="tx1"/>
                </a:solidFill>
                <a:effectLst/>
                <a:latin typeface="+mn-lt"/>
                <a:ea typeface="+mn-ea"/>
                <a:cs typeface="+mn-cs"/>
              </a:rPr>
              <a:t> the standardized mean difference between two groups, subtract the mean of one group from the other (M1 – M2) and divide the result by the standard deviation (SD) of the population from which the groups were sampled. In this case one of the groups (usually the control)</a:t>
            </a:r>
            <a:endParaRPr lang="en-US" dirty="0"/>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40</a:t>
            </a:fld>
            <a:endParaRPr lang="en-US"/>
          </a:p>
        </p:txBody>
      </p:sp>
    </p:spTree>
    <p:extLst>
      <p:ext uri="{BB962C8B-B14F-4D97-AF65-F5344CB8AC3E}">
        <p14:creationId xmlns:p14="http://schemas.microsoft.com/office/powerpoint/2010/main" val="4163099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41</a:t>
            </a:fld>
            <a:endParaRPr lang="en-US"/>
          </a:p>
        </p:txBody>
      </p:sp>
    </p:spTree>
    <p:extLst>
      <p:ext uri="{BB962C8B-B14F-4D97-AF65-F5344CB8AC3E}">
        <p14:creationId xmlns:p14="http://schemas.microsoft.com/office/powerpoint/2010/main" val="144480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Ronald Wasserstein is the executive director of the ASA</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43</a:t>
            </a:fld>
            <a:endParaRPr lang="en-US"/>
          </a:p>
        </p:txBody>
      </p:sp>
    </p:spTree>
    <p:extLst>
      <p:ext uri="{BB962C8B-B14F-4D97-AF65-F5344CB8AC3E}">
        <p14:creationId xmlns:p14="http://schemas.microsoft.com/office/powerpoint/2010/main" val="3056803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44</a:t>
            </a:fld>
            <a:endParaRPr lang="en-US"/>
          </a:p>
        </p:txBody>
      </p:sp>
    </p:spTree>
    <p:extLst>
      <p:ext uri="{BB962C8B-B14F-4D97-AF65-F5344CB8AC3E}">
        <p14:creationId xmlns:p14="http://schemas.microsoft.com/office/powerpoint/2010/main" val="663971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46</a:t>
            </a:fld>
            <a:endParaRPr lang="en-US"/>
          </a:p>
        </p:txBody>
      </p:sp>
    </p:spTree>
    <p:extLst>
      <p:ext uri="{BB962C8B-B14F-4D97-AF65-F5344CB8AC3E}">
        <p14:creationId xmlns:p14="http://schemas.microsoft.com/office/powerpoint/2010/main" val="220087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3A5C5-8792-4AB4-9260-F55D2C39ABBF}" type="slidenum">
              <a:rPr lang="en-US"/>
              <a:pPr/>
              <a:t>6</a:t>
            </a:fld>
            <a:endParaRPr lang="en-US"/>
          </a:p>
        </p:txBody>
      </p:sp>
      <p:sp>
        <p:nvSpPr>
          <p:cNvPr id="121858" name="Rectangle 2"/>
          <p:cNvSpPr>
            <a:spLocks noGrp="1" noRot="1" noChangeAspect="1" noChangeArrowheads="1" noTextEdit="1"/>
          </p:cNvSpPr>
          <p:nvPr>
            <p:ph type="sldImg"/>
          </p:nvPr>
        </p:nvSpPr>
        <p:spPr>
          <a:xfrm>
            <a:off x="381000" y="685800"/>
            <a:ext cx="6096000" cy="3429000"/>
          </a:xfrm>
          <a:ln/>
        </p:spPr>
      </p:sp>
      <p:sp>
        <p:nvSpPr>
          <p:cNvPr id="121859" name="Rectangle 3"/>
          <p:cNvSpPr>
            <a:spLocks noGrp="1" noChangeArrowheads="1"/>
          </p:cNvSpPr>
          <p:nvPr>
            <p:ph type="body" idx="1"/>
          </p:nvPr>
        </p:nvSpPr>
        <p:spPr>
          <a:xfrm>
            <a:off x="914400" y="4343400"/>
            <a:ext cx="5029200" cy="4114800"/>
          </a:xfrm>
        </p:spPr>
        <p:txBody>
          <a:bodyPr/>
          <a:lstStyle/>
          <a:p>
            <a:r>
              <a:rPr lang="en-GB" dirty="0"/>
              <a:t>Andy argues the only one you’ll ever need.</a:t>
            </a:r>
          </a:p>
          <a:p>
            <a:endParaRPr lang="en-GB" dirty="0"/>
          </a:p>
          <a:p>
            <a:r>
              <a:rPr lang="en-GB" dirty="0"/>
              <a:t>Example: number of friends = [teachers’ friends model] + error</a:t>
            </a:r>
          </a:p>
        </p:txBody>
      </p:sp>
    </p:spTree>
    <p:extLst>
      <p:ext uri="{BB962C8B-B14F-4D97-AF65-F5344CB8AC3E}">
        <p14:creationId xmlns:p14="http://schemas.microsoft.com/office/powerpoint/2010/main" val="72895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C147C-1FDF-4FE6-987D-154FB7B5DFF7}" type="slidenum">
              <a:rPr lang="en-US"/>
              <a:pPr/>
              <a:t>7</a:t>
            </a:fld>
            <a:endParaRPr lang="en-US"/>
          </a:p>
        </p:txBody>
      </p:sp>
      <p:sp>
        <p:nvSpPr>
          <p:cNvPr id="153602" name="Rectangle 2"/>
          <p:cNvSpPr>
            <a:spLocks noGrp="1" noRot="1" noChangeAspect="1" noChangeArrowheads="1" noTextEdit="1"/>
          </p:cNvSpPr>
          <p:nvPr>
            <p:ph type="sldImg"/>
          </p:nvPr>
        </p:nvSpPr>
        <p:spPr>
          <a:xfrm>
            <a:off x="381000" y="685800"/>
            <a:ext cx="6096000" cy="3429000"/>
          </a:xfrm>
          <a:ln/>
        </p:spPr>
      </p:sp>
      <p:sp>
        <p:nvSpPr>
          <p:cNvPr id="153603" name="Rectangle 3"/>
          <p:cNvSpPr>
            <a:spLocks noGrp="1" noChangeArrowheads="1"/>
          </p:cNvSpPr>
          <p:nvPr>
            <p:ph type="body" idx="1"/>
          </p:nvPr>
        </p:nvSpPr>
        <p:spPr>
          <a:xfrm>
            <a:off x="914400" y="4343400"/>
            <a:ext cx="5029200" cy="4114800"/>
          </a:xfrm>
        </p:spPr>
        <p:txBody>
          <a:bodyPr/>
          <a:lstStyle/>
          <a:p>
            <a:r>
              <a:rPr lang="en-GB" dirty="0"/>
              <a:t>One of the simplest models we use in statistics is the mean. Some of you may have trouble thinking of the mean as a model, but in fact it is because it represents a summary of data. The mean is a hypothetical value that can be calculated for any data set, it doesn’t have to be a value that is actually observed in the data set. For example, if we took five statistics lecturers and measured the number of friends that they had, we might find the following data: 1, 3, 4, 3, 2. If we take the mean number of friends, this can be calculated by adding the values we obtained, and dividing by the number of values measured:. Now, we know that it is impossible to have 2.6 friends (unless you chop someone up with a chainsaw and befriend part of their remains, which in practice has proved disturbing) so the mean value is a </a:t>
            </a:r>
            <a:r>
              <a:rPr lang="en-GB" i="1" dirty="0"/>
              <a:t>hypothetical</a:t>
            </a:r>
            <a:r>
              <a:rPr lang="en-GB" dirty="0"/>
              <a:t> value. As such, the mean is a model that we create to summarise our data.</a:t>
            </a:r>
          </a:p>
        </p:txBody>
      </p:sp>
    </p:spTree>
    <p:extLst>
      <p:ext uri="{BB962C8B-B14F-4D97-AF65-F5344CB8AC3E}">
        <p14:creationId xmlns:p14="http://schemas.microsoft.com/office/powerpoint/2010/main" val="26848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BE6995-FEC7-4B20-A23D-939F708BE84D}" type="slidenum">
              <a:rPr lang="en-US"/>
              <a:pPr/>
              <a:t>9</a:t>
            </a:fld>
            <a:endParaRPr lang="en-US"/>
          </a:p>
        </p:txBody>
      </p:sp>
      <p:sp>
        <p:nvSpPr>
          <p:cNvPr id="126978" name="Rectangle 2"/>
          <p:cNvSpPr>
            <a:spLocks noGrp="1" noRot="1" noChangeAspect="1" noChangeArrowheads="1" noTextEdit="1"/>
          </p:cNvSpPr>
          <p:nvPr>
            <p:ph type="sldImg"/>
          </p:nvPr>
        </p:nvSpPr>
        <p:spPr>
          <a:xfrm>
            <a:off x="381000" y="685800"/>
            <a:ext cx="6096000" cy="3429000"/>
          </a:xfrm>
          <a:ln/>
        </p:spPr>
      </p:sp>
      <p:sp>
        <p:nvSpPr>
          <p:cNvPr id="126979" name="Rectangle 3"/>
          <p:cNvSpPr>
            <a:spLocks noGrp="1" noChangeArrowheads="1"/>
          </p:cNvSpPr>
          <p:nvPr>
            <p:ph type="body" idx="1"/>
          </p:nvPr>
        </p:nvSpPr>
        <p:spPr>
          <a:xfrm>
            <a:off x="914400" y="4343400"/>
            <a:ext cx="5029200" cy="4114800"/>
          </a:xfrm>
        </p:spPr>
        <p:txBody>
          <a:bodyPr/>
          <a:lstStyle/>
          <a:p>
            <a:endParaRPr lang="en-GB" dirty="0"/>
          </a:p>
        </p:txBody>
      </p:sp>
    </p:spTree>
    <p:extLst>
      <p:ext uri="{BB962C8B-B14F-4D97-AF65-F5344CB8AC3E}">
        <p14:creationId xmlns:p14="http://schemas.microsoft.com/office/powerpoint/2010/main" val="2490943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10</a:t>
            </a:fld>
            <a:endParaRPr lang="en-US"/>
          </a:p>
        </p:txBody>
      </p:sp>
    </p:spTree>
    <p:extLst>
      <p:ext uri="{BB962C8B-B14F-4D97-AF65-F5344CB8AC3E}">
        <p14:creationId xmlns:p14="http://schemas.microsoft.com/office/powerpoint/2010/main" val="3919552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40584-D0AF-49F2-8C41-D217A6620F7C}" type="slidenum">
              <a:rPr lang="en-US"/>
              <a:pPr/>
              <a:t>12</a:t>
            </a:fld>
            <a:endParaRPr lang="en-US"/>
          </a:p>
        </p:txBody>
      </p:sp>
      <p:sp>
        <p:nvSpPr>
          <p:cNvPr id="131074" name="Rectangle 2"/>
          <p:cNvSpPr>
            <a:spLocks noGrp="1" noRot="1" noChangeAspect="1" noChangeArrowheads="1" noTextEdit="1"/>
          </p:cNvSpPr>
          <p:nvPr>
            <p:ph type="sldImg"/>
          </p:nvPr>
        </p:nvSpPr>
        <p:spPr>
          <a:xfrm>
            <a:off x="381000" y="685800"/>
            <a:ext cx="6096000" cy="3429000"/>
          </a:xfrm>
          <a:ln/>
        </p:spPr>
      </p:sp>
      <p:sp>
        <p:nvSpPr>
          <p:cNvPr id="131075" name="Rectangle 3"/>
          <p:cNvSpPr>
            <a:spLocks noGrp="1" noChangeArrowheads="1"/>
          </p:cNvSpPr>
          <p:nvPr>
            <p:ph type="body" idx="1"/>
          </p:nvPr>
        </p:nvSpPr>
        <p:spPr>
          <a:xfrm>
            <a:off x="914400" y="4343400"/>
            <a:ext cx="5029200" cy="4114800"/>
          </a:xfrm>
        </p:spPr>
        <p:txBody>
          <a:bodyPr/>
          <a:lstStyle/>
          <a:p>
            <a:endParaRPr lang="en-GB" dirty="0"/>
          </a:p>
        </p:txBody>
      </p:sp>
    </p:spTree>
    <p:extLst>
      <p:ext uri="{BB962C8B-B14F-4D97-AF65-F5344CB8AC3E}">
        <p14:creationId xmlns:p14="http://schemas.microsoft.com/office/powerpoint/2010/main" val="125880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n-1 instead of n because it gives us a better estimate of the population error. n-1 is the degrees of freedom. </a:t>
            </a:r>
          </a:p>
        </p:txBody>
      </p:sp>
      <p:sp>
        <p:nvSpPr>
          <p:cNvPr id="4" name="Slide Number Placeholder 3"/>
          <p:cNvSpPr>
            <a:spLocks noGrp="1"/>
          </p:cNvSpPr>
          <p:nvPr>
            <p:ph type="sldNum" sz="quarter" idx="5"/>
          </p:nvPr>
        </p:nvSpPr>
        <p:spPr/>
        <p:txBody>
          <a:bodyPr/>
          <a:lstStyle/>
          <a:p>
            <a:fld id="{66610047-E131-0346-ABBC-77645D001C55}" type="slidenum">
              <a:rPr lang="en-US" smtClean="0"/>
              <a:t>14</a:t>
            </a:fld>
            <a:endParaRPr lang="en-US"/>
          </a:p>
        </p:txBody>
      </p:sp>
    </p:spTree>
    <p:extLst>
      <p:ext uri="{BB962C8B-B14F-4D97-AF65-F5344CB8AC3E}">
        <p14:creationId xmlns:p14="http://schemas.microsoft.com/office/powerpoint/2010/main" val="159545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9/21/22</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9/21/22</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9/21/22</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9/21/22</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9/21/22</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9/21/22</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9/21/22</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9/21/22</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9/21/22</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9/21/22</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9/21/22</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9/21/22</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20.emf"/><Relationship Id="rId4" Type="http://schemas.openxmlformats.org/officeDocument/2006/relationships/image" Target="../media/image19.emf"/></Relationships>
</file>

<file path=ppt/slides/_rels/slide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Hypothesis Testing: </a:t>
            </a:r>
            <a:br>
              <a:rPr lang="en-GB" dirty="0"/>
            </a:br>
            <a:r>
              <a:rPr lang="en-GB" dirty="0"/>
              <a:t>Do’s and Don’ts</a:t>
            </a:r>
          </a:p>
        </p:txBody>
      </p:sp>
      <p:sp>
        <p:nvSpPr>
          <p:cNvPr id="3" name="Subtitle 2"/>
          <p:cNvSpPr>
            <a:spLocks noGrp="1"/>
          </p:cNvSpPr>
          <p:nvPr>
            <p:ph type="subTitle" idx="1"/>
          </p:nvPr>
        </p:nvSpPr>
        <p:spPr>
          <a:xfrm>
            <a:off x="1524000" y="3869324"/>
            <a:ext cx="9144000" cy="1655762"/>
          </a:xfrm>
        </p:spPr>
        <p:txBody>
          <a:bodyPr/>
          <a:lstStyle/>
          <a:p>
            <a:r>
              <a:rPr lang="en-GB" dirty="0"/>
              <a:t>Vanessa </a:t>
            </a:r>
            <a:r>
              <a:rPr lang="en-GB" dirty="0" err="1"/>
              <a:t>LoBue</a:t>
            </a:r>
            <a:endParaRPr lang="en-GB" dirty="0"/>
          </a:p>
          <a:p>
            <a:r>
              <a:rPr lang="en-GB" dirty="0"/>
              <a:t>Jamil </a:t>
            </a:r>
            <a:r>
              <a:rPr lang="en-GB" dirty="0" err="1"/>
              <a:t>Bhanji</a:t>
            </a:r>
            <a:endParaRPr lang="en-GB" dirty="0"/>
          </a:p>
          <a:p>
            <a:r>
              <a:rPr lang="en-GB" dirty="0"/>
              <a:t>with a little help from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5C015-8802-D74D-A662-45D2BC5056E6}"/>
              </a:ext>
            </a:extLst>
          </p:cNvPr>
          <p:cNvSpPr>
            <a:spLocks noGrp="1"/>
          </p:cNvSpPr>
          <p:nvPr>
            <p:ph type="title"/>
          </p:nvPr>
        </p:nvSpPr>
        <p:spPr/>
        <p:txBody>
          <a:bodyPr/>
          <a:lstStyle/>
          <a:p>
            <a:r>
              <a:rPr lang="en-GB" dirty="0"/>
              <a:t>Calculating ‘Error’</a:t>
            </a:r>
            <a:endParaRPr lang="en-US" dirty="0"/>
          </a:p>
        </p:txBody>
      </p:sp>
      <p:pic>
        <p:nvPicPr>
          <p:cNvPr id="4" name="Picture 3">
            <a:extLst>
              <a:ext uri="{FF2B5EF4-FFF2-40B4-BE49-F238E27FC236}">
                <a16:creationId xmlns:a16="http://schemas.microsoft.com/office/drawing/2014/main" id="{B81B25A4-4361-4F4E-AC2D-B9D06D473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219" y="1958753"/>
            <a:ext cx="5932766" cy="4241047"/>
          </a:xfrm>
          <a:prstGeom prst="rect">
            <a:avLst/>
          </a:prstGeom>
        </p:spPr>
      </p:pic>
    </p:spTree>
    <p:extLst>
      <p:ext uri="{BB962C8B-B14F-4D97-AF65-F5344CB8AC3E}">
        <p14:creationId xmlns:p14="http://schemas.microsoft.com/office/powerpoint/2010/main" val="444382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2860675" y="196850"/>
            <a:ext cx="7150100" cy="1143000"/>
          </a:xfrm>
        </p:spPr>
        <p:txBody>
          <a:bodyPr/>
          <a:lstStyle/>
          <a:p>
            <a:pPr eaLnBrk="1" hangingPunct="1"/>
            <a:r>
              <a:rPr lang="en-GB"/>
              <a:t>Use the Total Error?</a:t>
            </a:r>
          </a:p>
        </p:txBody>
      </p:sp>
      <p:sp>
        <p:nvSpPr>
          <p:cNvPr id="129027" name="Rectangle 3"/>
          <p:cNvSpPr>
            <a:spLocks noGrp="1" noChangeArrowheads="1"/>
          </p:cNvSpPr>
          <p:nvPr>
            <p:ph idx="1"/>
          </p:nvPr>
        </p:nvSpPr>
        <p:spPr>
          <a:xfrm>
            <a:off x="1039091" y="1273175"/>
            <a:ext cx="10183091" cy="1238250"/>
          </a:xfrm>
        </p:spPr>
        <p:txBody>
          <a:bodyPr/>
          <a:lstStyle/>
          <a:p>
            <a:pPr eaLnBrk="1" hangingPunct="1"/>
            <a:r>
              <a:rPr lang="en-GB" sz="2800" dirty="0"/>
              <a:t>We could just take the error between the mean and the data and add them.</a:t>
            </a:r>
          </a:p>
        </p:txBody>
      </p:sp>
      <p:graphicFrame>
        <p:nvGraphicFramePr>
          <p:cNvPr id="7" name="Table 6"/>
          <p:cNvGraphicFramePr>
            <a:graphicFrameLocks noGrp="1"/>
          </p:cNvGraphicFramePr>
          <p:nvPr/>
        </p:nvGraphicFramePr>
        <p:xfrm>
          <a:off x="4013200" y="2705101"/>
          <a:ext cx="4476750" cy="3302003"/>
        </p:xfrm>
        <a:graphic>
          <a:graphicData uri="http://schemas.openxmlformats.org/drawingml/2006/table">
            <a:tbl>
              <a:tblPr firstRow="1" bandRow="1">
                <a:tableStyleId>{21E4AEA4-8DFA-4A89-87EB-49C32662AFE0}</a:tableStyleId>
              </a:tblPr>
              <a:tblGrid>
                <a:gridCol w="1492250">
                  <a:extLst>
                    <a:ext uri="{9D8B030D-6E8A-4147-A177-3AD203B41FA5}">
                      <a16:colId xmlns:a16="http://schemas.microsoft.com/office/drawing/2014/main" val="20000"/>
                    </a:ext>
                  </a:extLst>
                </a:gridCol>
                <a:gridCol w="1492250">
                  <a:extLst>
                    <a:ext uri="{9D8B030D-6E8A-4147-A177-3AD203B41FA5}">
                      <a16:colId xmlns:a16="http://schemas.microsoft.com/office/drawing/2014/main" val="20001"/>
                    </a:ext>
                  </a:extLst>
                </a:gridCol>
                <a:gridCol w="1492250">
                  <a:extLst>
                    <a:ext uri="{9D8B030D-6E8A-4147-A177-3AD203B41FA5}">
                      <a16:colId xmlns:a16="http://schemas.microsoft.com/office/drawing/2014/main" val="20002"/>
                    </a:ext>
                  </a:extLst>
                </a:gridCol>
              </a:tblGrid>
              <a:tr h="737681">
                <a:tc>
                  <a:txBody>
                    <a:bodyPr/>
                    <a:lstStyle/>
                    <a:p>
                      <a:pPr algn="ctr"/>
                      <a:r>
                        <a:rPr lang="en-GB" dirty="0"/>
                        <a:t>Score</a:t>
                      </a:r>
                    </a:p>
                  </a:txBody>
                  <a:tcPr anchor="ctr"/>
                </a:tc>
                <a:tc>
                  <a:txBody>
                    <a:bodyPr/>
                    <a:lstStyle/>
                    <a:p>
                      <a:pPr algn="ctr"/>
                      <a:r>
                        <a:rPr lang="en-GB" dirty="0"/>
                        <a:t>Mean </a:t>
                      </a:r>
                    </a:p>
                  </a:txBody>
                  <a:tcPr anchor="ctr"/>
                </a:tc>
                <a:tc>
                  <a:txBody>
                    <a:bodyPr/>
                    <a:lstStyle/>
                    <a:p>
                      <a:pPr algn="ctr"/>
                      <a:r>
                        <a:rPr lang="en-GB" dirty="0"/>
                        <a:t>Deviation</a:t>
                      </a:r>
                    </a:p>
                  </a:txBody>
                  <a:tcPr anchor="ctr"/>
                </a:tc>
                <a:extLst>
                  <a:ext uri="{0D108BD9-81ED-4DB2-BD59-A6C34878D82A}">
                    <a16:rowId xmlns:a16="http://schemas.microsoft.com/office/drawing/2014/main" val="10000"/>
                  </a:ext>
                </a:extLst>
              </a:tr>
              <a:tr h="427387">
                <a:tc>
                  <a:txBody>
                    <a:bodyPr/>
                    <a:lstStyle/>
                    <a:p>
                      <a:pPr algn="ctr"/>
                      <a:r>
                        <a:rPr lang="en-GB" dirty="0"/>
                        <a:t>1</a:t>
                      </a:r>
                    </a:p>
                  </a:txBody>
                  <a:tcPr anchor="ctr"/>
                </a:tc>
                <a:tc>
                  <a:txBody>
                    <a:bodyPr/>
                    <a:lstStyle/>
                    <a:p>
                      <a:pPr algn="ctr"/>
                      <a:r>
                        <a:rPr lang="en-GB" dirty="0"/>
                        <a:t>2.6</a:t>
                      </a:r>
                    </a:p>
                  </a:txBody>
                  <a:tcPr anchor="ctr"/>
                </a:tc>
                <a:tc>
                  <a:txBody>
                    <a:bodyPr/>
                    <a:lstStyle/>
                    <a:p>
                      <a:pPr algn="ctr"/>
                      <a:r>
                        <a:rPr lang="en-GB" dirty="0"/>
                        <a:t>-1.6</a:t>
                      </a:r>
                    </a:p>
                  </a:txBody>
                  <a:tcPr anchor="ctr"/>
                </a:tc>
                <a:extLst>
                  <a:ext uri="{0D108BD9-81ED-4DB2-BD59-A6C34878D82A}">
                    <a16:rowId xmlns:a16="http://schemas.microsoft.com/office/drawing/2014/main" val="10001"/>
                  </a:ext>
                </a:extLst>
              </a:tr>
              <a:tr h="427387">
                <a:tc>
                  <a:txBody>
                    <a:bodyPr/>
                    <a:lstStyle/>
                    <a:p>
                      <a:pPr algn="ctr"/>
                      <a:r>
                        <a:rPr lang="en-GB" dirty="0"/>
                        <a:t>2</a:t>
                      </a:r>
                    </a:p>
                  </a:txBody>
                  <a:tcPr anchor="ctr"/>
                </a:tc>
                <a:tc>
                  <a:txBody>
                    <a:bodyPr/>
                    <a:lstStyle/>
                    <a:p>
                      <a:pPr algn="ctr"/>
                      <a:r>
                        <a:rPr lang="en-GB" dirty="0"/>
                        <a:t>2.6</a:t>
                      </a:r>
                    </a:p>
                  </a:txBody>
                  <a:tcPr anchor="ctr"/>
                </a:tc>
                <a:tc>
                  <a:txBody>
                    <a:bodyPr/>
                    <a:lstStyle/>
                    <a:p>
                      <a:pPr algn="ctr"/>
                      <a:r>
                        <a:rPr lang="en-GB" dirty="0"/>
                        <a:t>-0.6</a:t>
                      </a:r>
                    </a:p>
                  </a:txBody>
                  <a:tcPr anchor="ctr"/>
                </a:tc>
                <a:extLst>
                  <a:ext uri="{0D108BD9-81ED-4DB2-BD59-A6C34878D82A}">
                    <a16:rowId xmlns:a16="http://schemas.microsoft.com/office/drawing/2014/main" val="10002"/>
                  </a:ext>
                </a:extLst>
              </a:tr>
              <a:tr h="427387">
                <a:tc>
                  <a:txBody>
                    <a:bodyPr/>
                    <a:lstStyle/>
                    <a:p>
                      <a:pPr algn="ctr"/>
                      <a:r>
                        <a:rPr lang="en-GB" dirty="0"/>
                        <a:t>3</a:t>
                      </a:r>
                    </a:p>
                  </a:txBody>
                  <a:tcPr anchor="ctr"/>
                </a:tc>
                <a:tc>
                  <a:txBody>
                    <a:bodyPr/>
                    <a:lstStyle/>
                    <a:p>
                      <a:pPr algn="ctr"/>
                      <a:r>
                        <a:rPr lang="en-GB" dirty="0"/>
                        <a:t>2.6</a:t>
                      </a:r>
                    </a:p>
                  </a:txBody>
                  <a:tcPr anchor="ctr"/>
                </a:tc>
                <a:tc>
                  <a:txBody>
                    <a:bodyPr/>
                    <a:lstStyle/>
                    <a:p>
                      <a:pPr algn="ctr"/>
                      <a:r>
                        <a:rPr lang="en-GB" dirty="0"/>
                        <a:t>0.4</a:t>
                      </a:r>
                    </a:p>
                  </a:txBody>
                  <a:tcPr anchor="ctr"/>
                </a:tc>
                <a:extLst>
                  <a:ext uri="{0D108BD9-81ED-4DB2-BD59-A6C34878D82A}">
                    <a16:rowId xmlns:a16="http://schemas.microsoft.com/office/drawing/2014/main" val="10003"/>
                  </a:ext>
                </a:extLst>
              </a:tr>
              <a:tr h="427387">
                <a:tc>
                  <a:txBody>
                    <a:bodyPr/>
                    <a:lstStyle/>
                    <a:p>
                      <a:pPr algn="ctr"/>
                      <a:r>
                        <a:rPr lang="en-GB" dirty="0"/>
                        <a:t>3</a:t>
                      </a:r>
                    </a:p>
                  </a:txBody>
                  <a:tcPr anchor="ctr"/>
                </a:tc>
                <a:tc>
                  <a:txBody>
                    <a:bodyPr/>
                    <a:lstStyle/>
                    <a:p>
                      <a:pPr algn="ctr"/>
                      <a:r>
                        <a:rPr lang="en-GB" dirty="0"/>
                        <a:t>2.6</a:t>
                      </a:r>
                    </a:p>
                  </a:txBody>
                  <a:tcPr anchor="ctr"/>
                </a:tc>
                <a:tc>
                  <a:txBody>
                    <a:bodyPr/>
                    <a:lstStyle/>
                    <a:p>
                      <a:pPr algn="ctr"/>
                      <a:r>
                        <a:rPr lang="en-GB" dirty="0"/>
                        <a:t>0.4</a:t>
                      </a:r>
                    </a:p>
                  </a:txBody>
                  <a:tcPr anchor="ctr"/>
                </a:tc>
                <a:extLst>
                  <a:ext uri="{0D108BD9-81ED-4DB2-BD59-A6C34878D82A}">
                    <a16:rowId xmlns:a16="http://schemas.microsoft.com/office/drawing/2014/main" val="10004"/>
                  </a:ext>
                </a:extLst>
              </a:tr>
              <a:tr h="427387">
                <a:tc>
                  <a:txBody>
                    <a:bodyPr/>
                    <a:lstStyle/>
                    <a:p>
                      <a:pPr algn="ctr"/>
                      <a:r>
                        <a:rPr lang="en-GB" dirty="0"/>
                        <a:t>4</a:t>
                      </a:r>
                    </a:p>
                  </a:txBody>
                  <a:tcPr anchor="ctr"/>
                </a:tc>
                <a:tc>
                  <a:txBody>
                    <a:bodyPr/>
                    <a:lstStyle/>
                    <a:p>
                      <a:pPr algn="ctr"/>
                      <a:r>
                        <a:rPr lang="en-GB" dirty="0"/>
                        <a:t>2.6</a:t>
                      </a:r>
                    </a:p>
                  </a:txBody>
                  <a:tcPr anchor="ctr"/>
                </a:tc>
                <a:tc>
                  <a:txBody>
                    <a:bodyPr/>
                    <a:lstStyle/>
                    <a:p>
                      <a:pPr algn="ctr"/>
                      <a:r>
                        <a:rPr lang="en-GB" dirty="0"/>
                        <a:t>1.4</a:t>
                      </a:r>
                    </a:p>
                  </a:txBody>
                  <a:tcPr anchor="ctr"/>
                </a:tc>
                <a:extLst>
                  <a:ext uri="{0D108BD9-81ED-4DB2-BD59-A6C34878D82A}">
                    <a16:rowId xmlns:a16="http://schemas.microsoft.com/office/drawing/2014/main" val="10005"/>
                  </a:ext>
                </a:extLst>
              </a:tr>
              <a:tr h="427387">
                <a:tc>
                  <a:txBody>
                    <a:bodyPr/>
                    <a:lstStyle/>
                    <a:p>
                      <a:pPr algn="ctr"/>
                      <a:endParaRPr lang="en-GB"/>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Total =</a:t>
                      </a:r>
                    </a:p>
                  </a:txBody>
                  <a:tcPr anchor="ctr"/>
                </a:tc>
                <a:tc>
                  <a:txBody>
                    <a:bodyPr/>
                    <a:lstStyle/>
                    <a:p>
                      <a:pPr algn="ctr"/>
                      <a:r>
                        <a:rPr lang="en-GB" dirty="0"/>
                        <a:t>0</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4791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GB" dirty="0"/>
              <a:t>Sum of Squared Errors</a:t>
            </a:r>
          </a:p>
        </p:txBody>
      </p:sp>
      <p:sp>
        <p:nvSpPr>
          <p:cNvPr id="130051" name="Rectangle 3"/>
          <p:cNvSpPr>
            <a:spLocks noGrp="1" noChangeArrowheads="1"/>
          </p:cNvSpPr>
          <p:nvPr>
            <p:ph idx="1"/>
          </p:nvPr>
        </p:nvSpPr>
        <p:spPr>
          <a:xfrm>
            <a:off x="955964" y="1698992"/>
            <a:ext cx="10238509" cy="5204835"/>
          </a:xfrm>
        </p:spPr>
        <p:txBody>
          <a:bodyPr>
            <a:noAutofit/>
          </a:bodyPr>
          <a:lstStyle/>
          <a:p>
            <a:pPr>
              <a:spcBef>
                <a:spcPct val="30000"/>
              </a:spcBef>
              <a:spcAft>
                <a:spcPct val="30000"/>
              </a:spcAft>
            </a:pPr>
            <a:r>
              <a:rPr lang="en-GB" sz="3200" dirty="0"/>
              <a:t>We could add the deviations to find out the total error.</a:t>
            </a:r>
          </a:p>
          <a:p>
            <a:pPr>
              <a:spcBef>
                <a:spcPct val="30000"/>
              </a:spcBef>
              <a:spcAft>
                <a:spcPct val="30000"/>
              </a:spcAft>
            </a:pPr>
            <a:r>
              <a:rPr lang="en-GB" sz="3200" dirty="0"/>
              <a:t>Deviations cancel out because some are positive and others negative. </a:t>
            </a:r>
          </a:p>
          <a:p>
            <a:pPr>
              <a:spcBef>
                <a:spcPct val="30000"/>
              </a:spcBef>
              <a:spcAft>
                <a:spcPct val="30000"/>
              </a:spcAft>
            </a:pPr>
            <a:r>
              <a:rPr lang="en-GB" sz="3200" dirty="0"/>
              <a:t>Therefore, we square each deviation.</a:t>
            </a:r>
          </a:p>
          <a:p>
            <a:pPr>
              <a:spcBef>
                <a:spcPct val="30000"/>
              </a:spcBef>
              <a:spcAft>
                <a:spcPct val="30000"/>
              </a:spcAft>
            </a:pPr>
            <a:endParaRPr lang="en-GB" sz="3200" dirty="0"/>
          </a:p>
          <a:p>
            <a:pPr>
              <a:spcBef>
                <a:spcPct val="30000"/>
              </a:spcBef>
              <a:spcAft>
                <a:spcPct val="30000"/>
              </a:spcAft>
            </a:pPr>
            <a:r>
              <a:rPr lang="en-GB" sz="3200" dirty="0"/>
              <a:t>If we add these squared deviations we get the </a:t>
            </a:r>
            <a:r>
              <a:rPr lang="en-GB" sz="3200" dirty="0">
                <a:solidFill>
                  <a:srgbClr val="333399"/>
                </a:solidFill>
              </a:rPr>
              <a:t>Sum of Squared Errors (</a:t>
            </a:r>
            <a:r>
              <a:rPr lang="en-GB" sz="3200" i="1" dirty="0">
                <a:solidFill>
                  <a:srgbClr val="333399"/>
                </a:solidFill>
              </a:rPr>
              <a:t>SS</a:t>
            </a:r>
            <a:r>
              <a:rPr lang="en-GB" sz="3200" dirty="0">
                <a:solidFill>
                  <a:srgbClr val="333399"/>
                </a:solidFill>
              </a:rPr>
              <a:t>).</a:t>
            </a:r>
          </a:p>
        </p:txBody>
      </p:sp>
    </p:spTree>
    <p:extLst>
      <p:ext uri="{BB962C8B-B14F-4D97-AF65-F5344CB8AC3E}">
        <p14:creationId xmlns:p14="http://schemas.microsoft.com/office/powerpoint/2010/main" val="38664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0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0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uiExpand="1" build="p" bldLvl="2"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42C4-F364-D540-B633-D5C74DA2E746}"/>
              </a:ext>
            </a:extLst>
          </p:cNvPr>
          <p:cNvSpPr>
            <a:spLocks noGrp="1"/>
          </p:cNvSpPr>
          <p:nvPr>
            <p:ph type="title"/>
          </p:nvPr>
        </p:nvSpPr>
        <p:spPr/>
        <p:txBody>
          <a:bodyPr/>
          <a:lstStyle/>
          <a:p>
            <a:r>
              <a:rPr lang="en-GB" dirty="0"/>
              <a:t>Sum of Squared Errors</a:t>
            </a:r>
            <a:endParaRPr lang="en-US" dirty="0"/>
          </a:p>
        </p:txBody>
      </p:sp>
      <p:graphicFrame>
        <p:nvGraphicFramePr>
          <p:cNvPr id="4" name="Object 3">
            <a:extLst>
              <a:ext uri="{FF2B5EF4-FFF2-40B4-BE49-F238E27FC236}">
                <a16:creationId xmlns:a16="http://schemas.microsoft.com/office/drawing/2014/main" id="{DB47B673-3A15-6A4E-BC7C-19716F194390}"/>
              </a:ext>
            </a:extLst>
          </p:cNvPr>
          <p:cNvGraphicFramePr>
            <a:graphicFrameLocks noChangeAspect="1"/>
          </p:cNvGraphicFramePr>
          <p:nvPr>
            <p:extLst>
              <p:ext uri="{D42A27DB-BD31-4B8C-83A1-F6EECF244321}">
                <p14:modId xmlns:p14="http://schemas.microsoft.com/office/powerpoint/2010/main" val="3084237320"/>
              </p:ext>
            </p:extLst>
          </p:nvPr>
        </p:nvGraphicFramePr>
        <p:xfrm>
          <a:off x="4068762" y="5346701"/>
          <a:ext cx="4054475" cy="760413"/>
        </p:xfrm>
        <a:graphic>
          <a:graphicData uri="http://schemas.openxmlformats.org/presentationml/2006/ole">
            <mc:AlternateContent xmlns:mc="http://schemas.openxmlformats.org/markup-compatibility/2006">
              <mc:Choice xmlns:v="urn:schemas-microsoft-com:vml" Requires="v">
                <p:oleObj name="Equation" r:id="rId2" imgW="1346040" imgH="253800" progId="Equation.3">
                  <p:embed/>
                </p:oleObj>
              </mc:Choice>
              <mc:Fallback>
                <p:oleObj name="Equation" r:id="rId2" imgW="1346040" imgH="253800" progId="Equation.3">
                  <p:embed/>
                  <p:pic>
                    <p:nvPicPr>
                      <p:cNvPr id="13209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762" y="5346701"/>
                        <a:ext cx="4054475" cy="760413"/>
                      </a:xfrm>
                      <a:prstGeom prst="rect">
                        <a:avLst/>
                      </a:prstGeom>
                      <a:solidFill>
                        <a:srgbClr val="FFFF00"/>
                      </a:solidFill>
                      <a:ln w="57150">
                        <a:solidFill>
                          <a:schemeClr val="tx2"/>
                        </a:solidFill>
                        <a:miter lim="800000"/>
                        <a:headEnd/>
                        <a:tailEnd/>
                      </a:ln>
                      <a:effectLst>
                        <a:outerShdw blurRad="63500" dist="143684" dir="2700000" algn="ctr" rotWithShape="0">
                          <a:schemeClr val="tx1">
                            <a:alpha val="74998"/>
                          </a:schemeClr>
                        </a:outerShdw>
                      </a:effectLst>
                    </p:spPr>
                  </p:pic>
                </p:oleObj>
              </mc:Fallback>
            </mc:AlternateContent>
          </a:graphicData>
        </a:graphic>
      </p:graphicFrame>
      <p:graphicFrame>
        <p:nvGraphicFramePr>
          <p:cNvPr id="5" name="Table 4">
            <a:extLst>
              <a:ext uri="{FF2B5EF4-FFF2-40B4-BE49-F238E27FC236}">
                <a16:creationId xmlns:a16="http://schemas.microsoft.com/office/drawing/2014/main" id="{40B43D92-035F-044D-9552-9B1F04219F4D}"/>
              </a:ext>
            </a:extLst>
          </p:cNvPr>
          <p:cNvGraphicFramePr>
            <a:graphicFrameLocks noGrp="1"/>
          </p:cNvGraphicFramePr>
          <p:nvPr>
            <p:extLst>
              <p:ext uri="{D42A27DB-BD31-4B8C-83A1-F6EECF244321}">
                <p14:modId xmlns:p14="http://schemas.microsoft.com/office/powerpoint/2010/main" val="2388061296"/>
              </p:ext>
            </p:extLst>
          </p:nvPr>
        </p:nvGraphicFramePr>
        <p:xfrm>
          <a:off x="3111499" y="1777998"/>
          <a:ext cx="5969000" cy="3302003"/>
        </p:xfrm>
        <a:graphic>
          <a:graphicData uri="http://schemas.openxmlformats.org/drawingml/2006/table">
            <a:tbl>
              <a:tblPr firstRow="1" bandRow="1">
                <a:tableStyleId>{21E4AEA4-8DFA-4A89-87EB-49C32662AFE0}</a:tableStyleId>
              </a:tblPr>
              <a:tblGrid>
                <a:gridCol w="1492250">
                  <a:extLst>
                    <a:ext uri="{9D8B030D-6E8A-4147-A177-3AD203B41FA5}">
                      <a16:colId xmlns:a16="http://schemas.microsoft.com/office/drawing/2014/main" val="20000"/>
                    </a:ext>
                  </a:extLst>
                </a:gridCol>
                <a:gridCol w="1492250">
                  <a:extLst>
                    <a:ext uri="{9D8B030D-6E8A-4147-A177-3AD203B41FA5}">
                      <a16:colId xmlns:a16="http://schemas.microsoft.com/office/drawing/2014/main" val="20001"/>
                    </a:ext>
                  </a:extLst>
                </a:gridCol>
                <a:gridCol w="1492250">
                  <a:extLst>
                    <a:ext uri="{9D8B030D-6E8A-4147-A177-3AD203B41FA5}">
                      <a16:colId xmlns:a16="http://schemas.microsoft.com/office/drawing/2014/main" val="20002"/>
                    </a:ext>
                  </a:extLst>
                </a:gridCol>
                <a:gridCol w="1492250">
                  <a:extLst>
                    <a:ext uri="{9D8B030D-6E8A-4147-A177-3AD203B41FA5}">
                      <a16:colId xmlns:a16="http://schemas.microsoft.com/office/drawing/2014/main" val="20003"/>
                    </a:ext>
                  </a:extLst>
                </a:gridCol>
              </a:tblGrid>
              <a:tr h="737681">
                <a:tc>
                  <a:txBody>
                    <a:bodyPr/>
                    <a:lstStyle/>
                    <a:p>
                      <a:pPr algn="ctr"/>
                      <a:r>
                        <a:rPr lang="en-GB" dirty="0"/>
                        <a:t>Score</a:t>
                      </a:r>
                    </a:p>
                  </a:txBody>
                  <a:tcPr anchor="ctr"/>
                </a:tc>
                <a:tc>
                  <a:txBody>
                    <a:bodyPr/>
                    <a:lstStyle/>
                    <a:p>
                      <a:pPr algn="ctr"/>
                      <a:r>
                        <a:rPr lang="en-GB" dirty="0"/>
                        <a:t>Mean </a:t>
                      </a:r>
                    </a:p>
                  </a:txBody>
                  <a:tcPr anchor="ctr"/>
                </a:tc>
                <a:tc>
                  <a:txBody>
                    <a:bodyPr/>
                    <a:lstStyle/>
                    <a:p>
                      <a:pPr algn="ctr"/>
                      <a:r>
                        <a:rPr lang="en-GB" dirty="0"/>
                        <a:t>Deviation</a:t>
                      </a:r>
                    </a:p>
                  </a:txBody>
                  <a:tcPr anchor="ctr"/>
                </a:tc>
                <a:tc>
                  <a:txBody>
                    <a:bodyPr/>
                    <a:lstStyle/>
                    <a:p>
                      <a:pPr algn="ctr"/>
                      <a:r>
                        <a:rPr lang="en-GB" dirty="0"/>
                        <a:t>Squared Deviation</a:t>
                      </a:r>
                    </a:p>
                  </a:txBody>
                  <a:tcPr anchor="ctr"/>
                </a:tc>
                <a:extLst>
                  <a:ext uri="{0D108BD9-81ED-4DB2-BD59-A6C34878D82A}">
                    <a16:rowId xmlns:a16="http://schemas.microsoft.com/office/drawing/2014/main" val="10000"/>
                  </a:ext>
                </a:extLst>
              </a:tr>
              <a:tr h="427387">
                <a:tc>
                  <a:txBody>
                    <a:bodyPr/>
                    <a:lstStyle/>
                    <a:p>
                      <a:pPr algn="ctr"/>
                      <a:r>
                        <a:rPr lang="en-GB" dirty="0"/>
                        <a:t>1</a:t>
                      </a:r>
                    </a:p>
                  </a:txBody>
                  <a:tcPr anchor="ctr"/>
                </a:tc>
                <a:tc>
                  <a:txBody>
                    <a:bodyPr/>
                    <a:lstStyle/>
                    <a:p>
                      <a:pPr algn="ctr"/>
                      <a:r>
                        <a:rPr lang="en-GB" dirty="0"/>
                        <a:t>2.6</a:t>
                      </a:r>
                    </a:p>
                  </a:txBody>
                  <a:tcPr anchor="ctr"/>
                </a:tc>
                <a:tc>
                  <a:txBody>
                    <a:bodyPr/>
                    <a:lstStyle/>
                    <a:p>
                      <a:pPr algn="ctr"/>
                      <a:r>
                        <a:rPr lang="en-GB" dirty="0"/>
                        <a:t>-1.6</a:t>
                      </a:r>
                    </a:p>
                  </a:txBody>
                  <a:tcPr anchor="ctr"/>
                </a:tc>
                <a:tc>
                  <a:txBody>
                    <a:bodyPr/>
                    <a:lstStyle/>
                    <a:p>
                      <a:pPr algn="ctr"/>
                      <a:r>
                        <a:rPr lang="en-GB" dirty="0"/>
                        <a:t>2.56</a:t>
                      </a:r>
                    </a:p>
                  </a:txBody>
                  <a:tcPr anchor="ctr"/>
                </a:tc>
                <a:extLst>
                  <a:ext uri="{0D108BD9-81ED-4DB2-BD59-A6C34878D82A}">
                    <a16:rowId xmlns:a16="http://schemas.microsoft.com/office/drawing/2014/main" val="10001"/>
                  </a:ext>
                </a:extLst>
              </a:tr>
              <a:tr h="427387">
                <a:tc>
                  <a:txBody>
                    <a:bodyPr/>
                    <a:lstStyle/>
                    <a:p>
                      <a:pPr algn="ctr"/>
                      <a:r>
                        <a:rPr lang="en-GB" dirty="0"/>
                        <a:t>2</a:t>
                      </a:r>
                    </a:p>
                  </a:txBody>
                  <a:tcPr anchor="ctr"/>
                </a:tc>
                <a:tc>
                  <a:txBody>
                    <a:bodyPr/>
                    <a:lstStyle/>
                    <a:p>
                      <a:pPr algn="ctr"/>
                      <a:r>
                        <a:rPr lang="en-GB" dirty="0"/>
                        <a:t>2.6</a:t>
                      </a:r>
                    </a:p>
                  </a:txBody>
                  <a:tcPr anchor="ctr"/>
                </a:tc>
                <a:tc>
                  <a:txBody>
                    <a:bodyPr/>
                    <a:lstStyle/>
                    <a:p>
                      <a:pPr algn="ctr"/>
                      <a:r>
                        <a:rPr lang="en-GB" dirty="0"/>
                        <a:t>-0.6</a:t>
                      </a:r>
                    </a:p>
                  </a:txBody>
                  <a:tcPr anchor="ctr"/>
                </a:tc>
                <a:tc>
                  <a:txBody>
                    <a:bodyPr/>
                    <a:lstStyle/>
                    <a:p>
                      <a:pPr algn="ctr"/>
                      <a:r>
                        <a:rPr lang="en-GB" dirty="0"/>
                        <a:t>0.36</a:t>
                      </a:r>
                    </a:p>
                  </a:txBody>
                  <a:tcPr anchor="ctr"/>
                </a:tc>
                <a:extLst>
                  <a:ext uri="{0D108BD9-81ED-4DB2-BD59-A6C34878D82A}">
                    <a16:rowId xmlns:a16="http://schemas.microsoft.com/office/drawing/2014/main" val="10002"/>
                  </a:ext>
                </a:extLst>
              </a:tr>
              <a:tr h="427387">
                <a:tc>
                  <a:txBody>
                    <a:bodyPr/>
                    <a:lstStyle/>
                    <a:p>
                      <a:pPr algn="ctr"/>
                      <a:r>
                        <a:rPr lang="en-GB" dirty="0"/>
                        <a:t>3</a:t>
                      </a:r>
                    </a:p>
                  </a:txBody>
                  <a:tcPr anchor="ctr"/>
                </a:tc>
                <a:tc>
                  <a:txBody>
                    <a:bodyPr/>
                    <a:lstStyle/>
                    <a:p>
                      <a:pPr algn="ctr"/>
                      <a:r>
                        <a:rPr lang="en-GB" dirty="0"/>
                        <a:t>2.6</a:t>
                      </a:r>
                    </a:p>
                  </a:txBody>
                  <a:tcPr anchor="ctr"/>
                </a:tc>
                <a:tc>
                  <a:txBody>
                    <a:bodyPr/>
                    <a:lstStyle/>
                    <a:p>
                      <a:pPr algn="ctr"/>
                      <a:r>
                        <a:rPr lang="en-GB" dirty="0"/>
                        <a:t>0.4</a:t>
                      </a:r>
                    </a:p>
                  </a:txBody>
                  <a:tcPr anchor="ctr"/>
                </a:tc>
                <a:tc>
                  <a:txBody>
                    <a:bodyPr/>
                    <a:lstStyle/>
                    <a:p>
                      <a:pPr algn="ctr"/>
                      <a:r>
                        <a:rPr lang="en-GB" dirty="0"/>
                        <a:t>0.16</a:t>
                      </a:r>
                    </a:p>
                  </a:txBody>
                  <a:tcPr anchor="ctr"/>
                </a:tc>
                <a:extLst>
                  <a:ext uri="{0D108BD9-81ED-4DB2-BD59-A6C34878D82A}">
                    <a16:rowId xmlns:a16="http://schemas.microsoft.com/office/drawing/2014/main" val="10003"/>
                  </a:ext>
                </a:extLst>
              </a:tr>
              <a:tr h="427387">
                <a:tc>
                  <a:txBody>
                    <a:bodyPr/>
                    <a:lstStyle/>
                    <a:p>
                      <a:pPr algn="ctr"/>
                      <a:r>
                        <a:rPr lang="en-GB" dirty="0"/>
                        <a:t>3</a:t>
                      </a:r>
                    </a:p>
                  </a:txBody>
                  <a:tcPr anchor="ctr"/>
                </a:tc>
                <a:tc>
                  <a:txBody>
                    <a:bodyPr/>
                    <a:lstStyle/>
                    <a:p>
                      <a:pPr algn="ctr"/>
                      <a:r>
                        <a:rPr lang="en-GB" dirty="0"/>
                        <a:t>2.6</a:t>
                      </a:r>
                    </a:p>
                  </a:txBody>
                  <a:tcPr anchor="ctr"/>
                </a:tc>
                <a:tc>
                  <a:txBody>
                    <a:bodyPr/>
                    <a:lstStyle/>
                    <a:p>
                      <a:pPr algn="ctr"/>
                      <a:r>
                        <a:rPr lang="en-GB" dirty="0"/>
                        <a:t>0.4</a:t>
                      </a:r>
                    </a:p>
                  </a:txBody>
                  <a:tcPr anchor="ctr"/>
                </a:tc>
                <a:tc>
                  <a:txBody>
                    <a:bodyPr/>
                    <a:lstStyle/>
                    <a:p>
                      <a:pPr algn="ctr"/>
                      <a:r>
                        <a:rPr lang="en-GB" dirty="0"/>
                        <a:t>0.16</a:t>
                      </a:r>
                    </a:p>
                  </a:txBody>
                  <a:tcPr anchor="ctr"/>
                </a:tc>
                <a:extLst>
                  <a:ext uri="{0D108BD9-81ED-4DB2-BD59-A6C34878D82A}">
                    <a16:rowId xmlns:a16="http://schemas.microsoft.com/office/drawing/2014/main" val="10004"/>
                  </a:ext>
                </a:extLst>
              </a:tr>
              <a:tr h="427387">
                <a:tc>
                  <a:txBody>
                    <a:bodyPr/>
                    <a:lstStyle/>
                    <a:p>
                      <a:pPr algn="ctr"/>
                      <a:r>
                        <a:rPr lang="en-GB" dirty="0"/>
                        <a:t>4</a:t>
                      </a:r>
                    </a:p>
                  </a:txBody>
                  <a:tcPr anchor="ctr"/>
                </a:tc>
                <a:tc>
                  <a:txBody>
                    <a:bodyPr/>
                    <a:lstStyle/>
                    <a:p>
                      <a:pPr algn="ctr"/>
                      <a:r>
                        <a:rPr lang="en-GB" dirty="0"/>
                        <a:t>2.6</a:t>
                      </a:r>
                    </a:p>
                  </a:txBody>
                  <a:tcPr anchor="ctr"/>
                </a:tc>
                <a:tc>
                  <a:txBody>
                    <a:bodyPr/>
                    <a:lstStyle/>
                    <a:p>
                      <a:pPr algn="ctr"/>
                      <a:r>
                        <a:rPr lang="en-GB" dirty="0"/>
                        <a:t>1.4</a:t>
                      </a:r>
                    </a:p>
                  </a:txBody>
                  <a:tcPr anchor="ctr"/>
                </a:tc>
                <a:tc>
                  <a:txBody>
                    <a:bodyPr/>
                    <a:lstStyle/>
                    <a:p>
                      <a:pPr algn="ctr"/>
                      <a:r>
                        <a:rPr lang="en-GB" dirty="0"/>
                        <a:t>1.96</a:t>
                      </a:r>
                    </a:p>
                  </a:txBody>
                  <a:tcPr anchor="ctr"/>
                </a:tc>
                <a:extLst>
                  <a:ext uri="{0D108BD9-81ED-4DB2-BD59-A6C34878D82A}">
                    <a16:rowId xmlns:a16="http://schemas.microsoft.com/office/drawing/2014/main" val="10005"/>
                  </a:ext>
                </a:extLst>
              </a:tr>
              <a:tr h="427387">
                <a:tc>
                  <a:txBody>
                    <a:bodyPr/>
                    <a:lstStyle/>
                    <a:p>
                      <a:pPr algn="ctr"/>
                      <a:endParaRPr lang="en-GB"/>
                    </a:p>
                  </a:txBody>
                  <a:tcPr anchor="ctr"/>
                </a:tc>
                <a:tc>
                  <a:txBody>
                    <a:bodyPr/>
                    <a:lstStyle/>
                    <a:p>
                      <a:pPr algn="ctr"/>
                      <a:endParaRPr lang="en-GB" dirty="0"/>
                    </a:p>
                  </a:txBody>
                  <a:tcPr anchor="ctr"/>
                </a:tc>
                <a:tc>
                  <a:txBody>
                    <a:bodyPr/>
                    <a:lstStyle/>
                    <a:p>
                      <a:pPr algn="ctr"/>
                      <a:r>
                        <a:rPr lang="en-GB" dirty="0"/>
                        <a:t>Total</a:t>
                      </a:r>
                    </a:p>
                  </a:txBody>
                  <a:tcPr anchor="ctr"/>
                </a:tc>
                <a:tc>
                  <a:txBody>
                    <a:bodyPr/>
                    <a:lstStyle/>
                    <a:p>
                      <a:pPr algn="ctr"/>
                      <a:r>
                        <a:rPr lang="en-GB" dirty="0"/>
                        <a:t>5.20</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5934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Mean Squared Error</a:t>
            </a:r>
          </a:p>
        </p:txBody>
      </p:sp>
      <p:sp>
        <p:nvSpPr>
          <p:cNvPr id="6" name="Content Placeholder 5"/>
          <p:cNvSpPr>
            <a:spLocks noGrp="1"/>
          </p:cNvSpPr>
          <p:nvPr>
            <p:ph idx="1"/>
          </p:nvPr>
        </p:nvSpPr>
        <p:spPr/>
        <p:txBody>
          <a:bodyPr>
            <a:normAutofit/>
          </a:bodyPr>
          <a:lstStyle/>
          <a:p>
            <a:r>
              <a:rPr lang="en-US" sz="3200" dirty="0"/>
              <a:t>Although the SS is a good measure of the accuracy of our model, it depends on the amount of data collected. To overcome this problem, we use:</a:t>
            </a:r>
          </a:p>
        </p:txBody>
      </p:sp>
      <p:pic>
        <p:nvPicPr>
          <p:cNvPr id="4" name="Picture 3"/>
          <p:cNvPicPr>
            <a:picLocks noChangeAspect="1"/>
          </p:cNvPicPr>
          <p:nvPr/>
        </p:nvPicPr>
        <p:blipFill>
          <a:blip r:embed="rId3"/>
          <a:stretch>
            <a:fillRect/>
          </a:stretch>
        </p:blipFill>
        <p:spPr>
          <a:xfrm>
            <a:off x="2921000" y="3501232"/>
            <a:ext cx="6350000" cy="1168400"/>
          </a:xfrm>
          <a:prstGeom prst="rect">
            <a:avLst/>
          </a:prstGeom>
        </p:spPr>
      </p:pic>
      <p:pic>
        <p:nvPicPr>
          <p:cNvPr id="7" name="Picture 6"/>
          <p:cNvPicPr>
            <a:picLocks noChangeAspect="1"/>
          </p:cNvPicPr>
          <p:nvPr/>
        </p:nvPicPr>
        <p:blipFill>
          <a:blip r:embed="rId4"/>
          <a:stretch>
            <a:fillRect/>
          </a:stretch>
        </p:blipFill>
        <p:spPr>
          <a:xfrm>
            <a:off x="2794000" y="4915297"/>
            <a:ext cx="6477000" cy="1016000"/>
          </a:xfrm>
          <a:prstGeom prst="rect">
            <a:avLst/>
          </a:prstGeom>
        </p:spPr>
      </p:pic>
    </p:spTree>
    <p:extLst>
      <p:ext uri="{BB962C8B-B14F-4D97-AF65-F5344CB8AC3E}">
        <p14:creationId xmlns:p14="http://schemas.microsoft.com/office/powerpoint/2010/main" val="357548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itle 34"/>
          <p:cNvSpPr>
            <a:spLocks noGrp="1"/>
          </p:cNvSpPr>
          <p:nvPr>
            <p:ph type="title"/>
          </p:nvPr>
        </p:nvSpPr>
        <p:spPr>
          <a:xfrm>
            <a:off x="720437" y="274638"/>
            <a:ext cx="10778836" cy="1011222"/>
          </a:xfrm>
        </p:spPr>
        <p:txBody>
          <a:bodyPr>
            <a:normAutofit/>
          </a:bodyPr>
          <a:lstStyle/>
          <a:p>
            <a:pPr eaLnBrk="1" hangingPunct="1"/>
            <a:r>
              <a:rPr lang="en-GB" dirty="0"/>
              <a:t>Degrees of Freedom</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578" y="1095170"/>
            <a:ext cx="8038553" cy="5264686"/>
          </a:xfrm>
          <a:prstGeom prst="rect">
            <a:avLst/>
          </a:prstGeom>
        </p:spPr>
      </p:pic>
    </p:spTree>
    <p:extLst>
      <p:ext uri="{BB962C8B-B14F-4D97-AF65-F5344CB8AC3E}">
        <p14:creationId xmlns:p14="http://schemas.microsoft.com/office/powerpoint/2010/main" val="4275574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Standard Error</a:t>
            </a:r>
          </a:p>
        </p:txBody>
      </p:sp>
      <p:sp>
        <p:nvSpPr>
          <p:cNvPr id="3" name="Content Placeholder 2"/>
          <p:cNvSpPr>
            <a:spLocks noGrp="1"/>
          </p:cNvSpPr>
          <p:nvPr>
            <p:ph idx="1"/>
          </p:nvPr>
        </p:nvSpPr>
        <p:spPr/>
        <p:txBody>
          <a:bodyPr>
            <a:normAutofit/>
          </a:bodyPr>
          <a:lstStyle/>
          <a:p>
            <a:r>
              <a:rPr lang="en-US" sz="3200" dirty="0"/>
              <a:t>SD tells us how well the mean represents the sample data</a:t>
            </a:r>
          </a:p>
          <a:p>
            <a:endParaRPr lang="en-US" sz="3200" dirty="0"/>
          </a:p>
          <a:p>
            <a:r>
              <a:rPr lang="en-US" sz="3200" dirty="0"/>
              <a:t>But, if we want to estimate this parameter in the population, then we need to know how well the mean represents the population</a:t>
            </a:r>
          </a:p>
        </p:txBody>
      </p:sp>
    </p:spTree>
    <p:extLst>
      <p:ext uri="{BB962C8B-B14F-4D97-AF65-F5344CB8AC3E}">
        <p14:creationId xmlns:p14="http://schemas.microsoft.com/office/powerpoint/2010/main" val="408673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Populations and Samples</a:t>
            </a:r>
          </a:p>
        </p:txBody>
      </p:sp>
      <p:sp>
        <p:nvSpPr>
          <p:cNvPr id="3" name="Content Placeholder 2"/>
          <p:cNvSpPr>
            <a:spLocks noGrp="1"/>
          </p:cNvSpPr>
          <p:nvPr>
            <p:ph idx="1"/>
          </p:nvPr>
        </p:nvSpPr>
        <p:spPr/>
        <p:txBody>
          <a:bodyPr>
            <a:noAutofit/>
          </a:bodyPr>
          <a:lstStyle/>
          <a:p>
            <a:r>
              <a:rPr lang="en-GB" sz="3200" dirty="0"/>
              <a:t>Population</a:t>
            </a:r>
          </a:p>
          <a:p>
            <a:pPr lvl="1"/>
            <a:r>
              <a:rPr lang="en-GB" sz="3200" dirty="0"/>
              <a:t>The collection of units (be they people, plankton, plants, cities, suicidal authors, etc.) to which we want to generalize a set of findings or a statistical model</a:t>
            </a:r>
          </a:p>
          <a:p>
            <a:pPr lvl="1"/>
            <a:endParaRPr lang="en-GB" sz="3200" dirty="0"/>
          </a:p>
          <a:p>
            <a:r>
              <a:rPr lang="en-GB" sz="3200" dirty="0"/>
              <a:t>Sample</a:t>
            </a:r>
          </a:p>
          <a:p>
            <a:pPr lvl="1"/>
            <a:r>
              <a:rPr lang="en-GB" sz="3200" dirty="0"/>
              <a:t>A smaller (but hopefully representative) collection of units from a population used to determine truths about that population</a:t>
            </a:r>
          </a:p>
        </p:txBody>
      </p:sp>
    </p:spTree>
    <p:extLst>
      <p:ext uri="{BB962C8B-B14F-4D97-AF65-F5344CB8AC3E}">
        <p14:creationId xmlns:p14="http://schemas.microsoft.com/office/powerpoint/2010/main" val="176358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GB" dirty="0"/>
              <a:t>Populations and Samples</a:t>
            </a:r>
          </a:p>
        </p:txBody>
      </p:sp>
      <p:sp>
        <p:nvSpPr>
          <p:cNvPr id="142339" name="Rectangle 3"/>
          <p:cNvSpPr>
            <a:spLocks noGrp="1" noChangeArrowheads="1"/>
          </p:cNvSpPr>
          <p:nvPr>
            <p:ph idx="1"/>
          </p:nvPr>
        </p:nvSpPr>
        <p:spPr>
          <a:xfrm>
            <a:off x="838200" y="1562389"/>
            <a:ext cx="10515600" cy="4930486"/>
          </a:xfrm>
        </p:spPr>
        <p:txBody>
          <a:bodyPr>
            <a:normAutofit fontScale="92500" lnSpcReduction="10000"/>
          </a:bodyPr>
          <a:lstStyle/>
          <a:p>
            <a:pPr>
              <a:lnSpc>
                <a:spcPct val="90000"/>
              </a:lnSpc>
            </a:pPr>
            <a:r>
              <a:rPr lang="en-GB" sz="3200" dirty="0"/>
              <a:t>Sample</a:t>
            </a:r>
          </a:p>
          <a:p>
            <a:pPr lvl="1">
              <a:lnSpc>
                <a:spcPct val="90000"/>
              </a:lnSpc>
            </a:pPr>
            <a:r>
              <a:rPr lang="en-GB" sz="3000" dirty="0"/>
              <a:t>Mean and SD describe only the sample from which they were calculated</a:t>
            </a:r>
          </a:p>
          <a:p>
            <a:pPr lvl="1">
              <a:lnSpc>
                <a:spcPct val="90000"/>
              </a:lnSpc>
            </a:pPr>
            <a:endParaRPr lang="en-GB" sz="2400" dirty="0"/>
          </a:p>
          <a:p>
            <a:pPr>
              <a:lnSpc>
                <a:spcPct val="90000"/>
              </a:lnSpc>
            </a:pPr>
            <a:r>
              <a:rPr lang="en-GB" sz="3200" dirty="0"/>
              <a:t>Population</a:t>
            </a:r>
          </a:p>
          <a:p>
            <a:pPr lvl="1">
              <a:lnSpc>
                <a:spcPct val="90000"/>
              </a:lnSpc>
            </a:pPr>
            <a:r>
              <a:rPr lang="en-GB" sz="3000" dirty="0"/>
              <a:t>Mean and SD are intended to describe the entire population (very rare in Psychology)</a:t>
            </a:r>
          </a:p>
          <a:p>
            <a:pPr lvl="1">
              <a:lnSpc>
                <a:spcPct val="90000"/>
              </a:lnSpc>
            </a:pPr>
            <a:endParaRPr lang="en-GB" sz="2400" dirty="0"/>
          </a:p>
          <a:p>
            <a:pPr>
              <a:lnSpc>
                <a:spcPct val="90000"/>
              </a:lnSpc>
            </a:pPr>
            <a:r>
              <a:rPr lang="en-GB" sz="3200" dirty="0"/>
              <a:t>Sample to population:</a:t>
            </a:r>
          </a:p>
          <a:p>
            <a:pPr lvl="1">
              <a:lnSpc>
                <a:spcPct val="90000"/>
              </a:lnSpc>
            </a:pPr>
            <a:r>
              <a:rPr lang="en-GB" sz="3000" dirty="0"/>
              <a:t>Mean and SD are obtained from a sample, but are used to estimate the mean and SD of the population (very common in psychology)</a:t>
            </a:r>
          </a:p>
        </p:txBody>
      </p:sp>
    </p:spTree>
    <p:extLst>
      <p:ext uri="{BB962C8B-B14F-4D97-AF65-F5344CB8AC3E}">
        <p14:creationId xmlns:p14="http://schemas.microsoft.com/office/powerpoint/2010/main" val="197465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3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3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233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23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uiExpand="1" build="p" bldLvl="2"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Standard Error</a:t>
            </a:r>
          </a:p>
        </p:txBody>
      </p:sp>
      <p:sp>
        <p:nvSpPr>
          <p:cNvPr id="3" name="Content Placeholder 2"/>
          <p:cNvSpPr>
            <a:spLocks noGrp="1"/>
          </p:cNvSpPr>
          <p:nvPr>
            <p:ph idx="1"/>
          </p:nvPr>
        </p:nvSpPr>
        <p:spPr/>
        <p:txBody>
          <a:bodyPr>
            <a:normAutofit/>
          </a:bodyPr>
          <a:lstStyle/>
          <a:p>
            <a:r>
              <a:rPr lang="en-US" sz="3200" dirty="0"/>
              <a:t>SD tells us how well the mean represents the sample data</a:t>
            </a:r>
          </a:p>
          <a:p>
            <a:endParaRPr lang="en-US" sz="3200" dirty="0"/>
          </a:p>
          <a:p>
            <a:r>
              <a:rPr lang="en-US" sz="3200" dirty="0"/>
              <a:t>SE tells us how far the sample mean is likely to be from the true population mean</a:t>
            </a:r>
          </a:p>
        </p:txBody>
      </p:sp>
      <p:pic>
        <p:nvPicPr>
          <p:cNvPr id="4" name="Picture 3">
            <a:extLst>
              <a:ext uri="{FF2B5EF4-FFF2-40B4-BE49-F238E27FC236}">
                <a16:creationId xmlns:a16="http://schemas.microsoft.com/office/drawing/2014/main" id="{4BC6C1E3-64F3-AF4B-A5AE-ABED3628E91E}"/>
              </a:ext>
            </a:extLst>
          </p:cNvPr>
          <p:cNvPicPr>
            <a:picLocks noChangeAspect="1"/>
          </p:cNvPicPr>
          <p:nvPr/>
        </p:nvPicPr>
        <p:blipFill>
          <a:blip r:embed="rId3"/>
          <a:stretch>
            <a:fillRect/>
          </a:stretch>
        </p:blipFill>
        <p:spPr>
          <a:xfrm>
            <a:off x="7619121" y="4711114"/>
            <a:ext cx="2552700" cy="1333500"/>
          </a:xfrm>
          <a:prstGeom prst="rect">
            <a:avLst/>
          </a:prstGeom>
        </p:spPr>
      </p:pic>
    </p:spTree>
    <p:extLst>
      <p:ext uri="{BB962C8B-B14F-4D97-AF65-F5344CB8AC3E}">
        <p14:creationId xmlns:p14="http://schemas.microsoft.com/office/powerpoint/2010/main" val="295840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B9D8-7035-975D-63BC-29742115E87E}"/>
              </a:ext>
            </a:extLst>
          </p:cNvPr>
          <p:cNvSpPr>
            <a:spLocks noGrp="1"/>
          </p:cNvSpPr>
          <p:nvPr>
            <p:ph type="title"/>
          </p:nvPr>
        </p:nvSpPr>
        <p:spPr/>
        <p:txBody>
          <a:bodyPr/>
          <a:lstStyle/>
          <a:p>
            <a:r>
              <a:rPr lang="en-US" dirty="0"/>
              <a:t>Reminders</a:t>
            </a:r>
          </a:p>
        </p:txBody>
      </p:sp>
      <p:sp>
        <p:nvSpPr>
          <p:cNvPr id="3" name="Content Placeholder 2">
            <a:extLst>
              <a:ext uri="{FF2B5EF4-FFF2-40B4-BE49-F238E27FC236}">
                <a16:creationId xmlns:a16="http://schemas.microsoft.com/office/drawing/2014/main" id="{57CC86ED-DF2D-64BB-6986-C4C37E8A38D1}"/>
              </a:ext>
            </a:extLst>
          </p:cNvPr>
          <p:cNvSpPr>
            <a:spLocks noGrp="1"/>
          </p:cNvSpPr>
          <p:nvPr>
            <p:ph idx="1"/>
          </p:nvPr>
        </p:nvSpPr>
        <p:spPr/>
        <p:txBody>
          <a:bodyPr/>
          <a:lstStyle/>
          <a:p>
            <a:r>
              <a:rPr lang="en-US" dirty="0"/>
              <a:t>Submit your data set (Oct 13) – use the “Assignments” submission page</a:t>
            </a:r>
          </a:p>
          <a:p>
            <a:pPr lvl="1"/>
            <a:r>
              <a:rPr lang="en-US" dirty="0"/>
              <a:t>think about how you will organize the data dictionary</a:t>
            </a:r>
          </a:p>
          <a:p>
            <a:endParaRPr lang="en-US" dirty="0"/>
          </a:p>
        </p:txBody>
      </p:sp>
    </p:spTree>
    <p:extLst>
      <p:ext uri="{BB962C8B-B14F-4D97-AF65-F5344CB8AC3E}">
        <p14:creationId xmlns:p14="http://schemas.microsoft.com/office/powerpoint/2010/main" val="1154634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Hypothesis Testing</a:t>
            </a:r>
          </a:p>
        </p:txBody>
      </p:sp>
      <p:sp>
        <p:nvSpPr>
          <p:cNvPr id="3" name="Content Placeholder 2"/>
          <p:cNvSpPr>
            <a:spLocks noGrp="1"/>
          </p:cNvSpPr>
          <p:nvPr>
            <p:ph idx="1"/>
          </p:nvPr>
        </p:nvSpPr>
        <p:spPr/>
        <p:txBody>
          <a:bodyPr>
            <a:normAutofit/>
          </a:bodyPr>
          <a:lstStyle/>
          <a:p>
            <a:r>
              <a:rPr lang="en-GB" dirty="0"/>
              <a:t>Null hypothesis, </a:t>
            </a:r>
            <a:r>
              <a:rPr lang="en-GB" i="1" dirty="0"/>
              <a:t>H</a:t>
            </a:r>
            <a:r>
              <a:rPr lang="en-GB" sz="2000" i="1" dirty="0"/>
              <a:t>0</a:t>
            </a:r>
          </a:p>
          <a:p>
            <a:pPr lvl="1"/>
            <a:r>
              <a:rPr lang="en-GB" dirty="0"/>
              <a:t>There is no effect.</a:t>
            </a:r>
          </a:p>
          <a:p>
            <a:pPr lvl="1"/>
            <a:r>
              <a:rPr lang="en-GB" dirty="0"/>
              <a:t>E.g. Big Brother contestants and members of the public will not differ in their scores on personality disorder questionnaires</a:t>
            </a:r>
          </a:p>
          <a:p>
            <a:endParaRPr lang="en-GB" dirty="0"/>
          </a:p>
          <a:p>
            <a:r>
              <a:rPr lang="en-GB" dirty="0"/>
              <a:t>The alternative hypothesis, </a:t>
            </a:r>
            <a:r>
              <a:rPr lang="en-GB" i="1" dirty="0"/>
              <a:t>H</a:t>
            </a:r>
            <a:r>
              <a:rPr lang="en-GB" sz="2000" i="1" dirty="0"/>
              <a:t>1</a:t>
            </a:r>
            <a:endParaRPr lang="en-GB" dirty="0"/>
          </a:p>
          <a:p>
            <a:pPr lvl="1"/>
            <a:r>
              <a:rPr lang="en-GB" dirty="0"/>
              <a:t>AKA the experimental hypothesis</a:t>
            </a:r>
          </a:p>
          <a:p>
            <a:pPr lvl="1"/>
            <a:r>
              <a:rPr lang="en-GB" dirty="0"/>
              <a:t>E.g. Big Brother contestants will score higher on personality disorder questionnaires than members of the public</a:t>
            </a:r>
          </a:p>
        </p:txBody>
      </p:sp>
    </p:spTree>
    <p:extLst>
      <p:ext uri="{BB962C8B-B14F-4D97-AF65-F5344CB8AC3E}">
        <p14:creationId xmlns:p14="http://schemas.microsoft.com/office/powerpoint/2010/main" val="92718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Statistics</a:t>
            </a:r>
          </a:p>
        </p:txBody>
      </p:sp>
      <p:sp>
        <p:nvSpPr>
          <p:cNvPr id="3" name="Content Placeholder 2"/>
          <p:cNvSpPr>
            <a:spLocks noGrp="1"/>
          </p:cNvSpPr>
          <p:nvPr>
            <p:ph idx="1"/>
          </p:nvPr>
        </p:nvSpPr>
        <p:spPr>
          <a:xfrm>
            <a:off x="950495" y="1600201"/>
            <a:ext cx="10190747" cy="2328866"/>
          </a:xfrm>
        </p:spPr>
        <p:txBody>
          <a:bodyPr>
            <a:normAutofit/>
          </a:bodyPr>
          <a:lstStyle/>
          <a:p>
            <a:r>
              <a:rPr lang="en-GB" sz="3200" dirty="0"/>
              <a:t>A Statistic for which the frequency of particular values is known.</a:t>
            </a:r>
          </a:p>
          <a:p>
            <a:endParaRPr lang="en-GB" sz="3200" dirty="0"/>
          </a:p>
          <a:p>
            <a:r>
              <a:rPr lang="en-GB" sz="3200" dirty="0"/>
              <a:t>Observed values can be used to test hypotheses.</a:t>
            </a:r>
          </a:p>
        </p:txBody>
      </p:sp>
      <p:pic>
        <p:nvPicPr>
          <p:cNvPr id="4" name="Picture 3"/>
          <p:cNvPicPr>
            <a:picLocks noChangeAspect="1"/>
          </p:cNvPicPr>
          <p:nvPr/>
        </p:nvPicPr>
        <p:blipFill>
          <a:blip r:embed="rId3"/>
          <a:stretch>
            <a:fillRect/>
          </a:stretch>
        </p:blipFill>
        <p:spPr>
          <a:xfrm>
            <a:off x="1879600" y="4444999"/>
            <a:ext cx="7899400" cy="812800"/>
          </a:xfrm>
          <a:prstGeom prst="rect">
            <a:avLst/>
          </a:prstGeom>
        </p:spPr>
      </p:pic>
    </p:spTree>
    <p:extLst>
      <p:ext uri="{BB962C8B-B14F-4D97-AF65-F5344CB8AC3E}">
        <p14:creationId xmlns:p14="http://schemas.microsoft.com/office/powerpoint/2010/main" val="23585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F7671-2796-334E-A3AC-1242EA864C09}"/>
              </a:ext>
            </a:extLst>
          </p:cNvPr>
          <p:cNvSpPr>
            <a:spLocks noGrp="1"/>
          </p:cNvSpPr>
          <p:nvPr>
            <p:ph type="title"/>
          </p:nvPr>
        </p:nvSpPr>
        <p:spPr/>
        <p:txBody>
          <a:bodyPr/>
          <a:lstStyle/>
          <a:p>
            <a:r>
              <a:rPr lang="en-US" dirty="0"/>
              <a:t>Reproducibility Issues</a:t>
            </a:r>
          </a:p>
        </p:txBody>
      </p:sp>
      <p:pic>
        <p:nvPicPr>
          <p:cNvPr id="4" name="Picture 3">
            <a:extLst>
              <a:ext uri="{FF2B5EF4-FFF2-40B4-BE49-F238E27FC236}">
                <a16:creationId xmlns:a16="http://schemas.microsoft.com/office/drawing/2014/main" id="{5CFE1CB9-1791-0A48-A5C4-AA5897ACA59D}"/>
              </a:ext>
            </a:extLst>
          </p:cNvPr>
          <p:cNvPicPr>
            <a:picLocks noChangeAspect="1"/>
          </p:cNvPicPr>
          <p:nvPr/>
        </p:nvPicPr>
        <p:blipFill>
          <a:blip r:embed="rId3"/>
          <a:stretch>
            <a:fillRect/>
          </a:stretch>
        </p:blipFill>
        <p:spPr>
          <a:xfrm>
            <a:off x="2324037" y="1445090"/>
            <a:ext cx="7543926" cy="9601360"/>
          </a:xfrm>
          <a:prstGeom prst="rect">
            <a:avLst/>
          </a:prstGeom>
        </p:spPr>
      </p:pic>
    </p:spTree>
    <p:extLst>
      <p:ext uri="{BB962C8B-B14F-4D97-AF65-F5344CB8AC3E}">
        <p14:creationId xmlns:p14="http://schemas.microsoft.com/office/powerpoint/2010/main" val="372870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NHST and wider problems in science</a:t>
            </a:r>
          </a:p>
        </p:txBody>
      </p:sp>
      <p:sp>
        <p:nvSpPr>
          <p:cNvPr id="3" name="Content Placeholder 2"/>
          <p:cNvSpPr>
            <a:spLocks noGrp="1"/>
          </p:cNvSpPr>
          <p:nvPr>
            <p:ph idx="1"/>
          </p:nvPr>
        </p:nvSpPr>
        <p:spPr/>
        <p:txBody>
          <a:bodyPr>
            <a:normAutofit/>
          </a:bodyPr>
          <a:lstStyle/>
          <a:p>
            <a:r>
              <a:rPr lang="en-US" sz="3200" dirty="0"/>
              <a:t>Incentive structures and publication bias</a:t>
            </a:r>
          </a:p>
          <a:p>
            <a:endParaRPr lang="en-US" sz="3200" dirty="0"/>
          </a:p>
          <a:p>
            <a:r>
              <a:rPr lang="en-US" sz="3200" dirty="0"/>
              <a:t>Researcher degrees of freedom</a:t>
            </a:r>
          </a:p>
          <a:p>
            <a:endParaRPr lang="en-GB" sz="3200" i="1" dirty="0"/>
          </a:p>
          <a:p>
            <a:r>
              <a:rPr lang="en-GB" sz="3200" i="1" dirty="0"/>
              <a:t>p</a:t>
            </a:r>
            <a:r>
              <a:rPr lang="en-GB" sz="3200" dirty="0"/>
              <a:t>-hacking and </a:t>
            </a:r>
            <a:r>
              <a:rPr lang="en-GB" sz="3200" dirty="0" err="1"/>
              <a:t>HARKing</a:t>
            </a:r>
            <a:endParaRPr lang="en-US" sz="3200" dirty="0"/>
          </a:p>
        </p:txBody>
      </p:sp>
    </p:spTree>
    <p:extLst>
      <p:ext uri="{BB962C8B-B14F-4D97-AF65-F5344CB8AC3E}">
        <p14:creationId xmlns:p14="http://schemas.microsoft.com/office/powerpoint/2010/main" val="174423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 Structures</a:t>
            </a:r>
          </a:p>
        </p:txBody>
      </p:sp>
      <p:sp>
        <p:nvSpPr>
          <p:cNvPr id="3" name="Content Placeholder 2"/>
          <p:cNvSpPr>
            <a:spLocks noGrp="1"/>
          </p:cNvSpPr>
          <p:nvPr>
            <p:ph idx="1"/>
          </p:nvPr>
        </p:nvSpPr>
        <p:spPr/>
        <p:txBody>
          <a:bodyPr>
            <a:normAutofit/>
          </a:bodyPr>
          <a:lstStyle/>
          <a:p>
            <a:r>
              <a:rPr lang="en-US" sz="3200" dirty="0"/>
              <a:t>File drawer effect—null results don’t get published</a:t>
            </a:r>
          </a:p>
          <a:p>
            <a:endParaRPr lang="en-US" sz="3200" dirty="0"/>
          </a:p>
          <a:p>
            <a:r>
              <a:rPr lang="en-US" sz="3200" dirty="0"/>
              <a:t>Shrinking job market</a:t>
            </a:r>
          </a:p>
          <a:p>
            <a:endParaRPr lang="en-US" sz="3200" dirty="0"/>
          </a:p>
          <a:p>
            <a:r>
              <a:rPr lang="en-US" sz="3200" dirty="0"/>
              <a:t>High impact journals favor “flashy” findings</a:t>
            </a:r>
          </a:p>
        </p:txBody>
      </p:sp>
    </p:spTree>
    <p:extLst>
      <p:ext uri="{BB962C8B-B14F-4D97-AF65-F5344CB8AC3E}">
        <p14:creationId xmlns:p14="http://schemas.microsoft.com/office/powerpoint/2010/main" val="21449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Researcher degrees of freedom</a:t>
            </a:r>
            <a:endParaRPr lang="en-US" dirty="0"/>
          </a:p>
        </p:txBody>
      </p:sp>
      <p:sp>
        <p:nvSpPr>
          <p:cNvPr id="3" name="Content Placeholder 2"/>
          <p:cNvSpPr>
            <a:spLocks noGrp="1"/>
          </p:cNvSpPr>
          <p:nvPr>
            <p:ph idx="1"/>
          </p:nvPr>
        </p:nvSpPr>
        <p:spPr>
          <a:xfrm>
            <a:off x="838200" y="1825625"/>
            <a:ext cx="6832600" cy="4351338"/>
          </a:xfrm>
        </p:spPr>
        <p:txBody>
          <a:bodyPr>
            <a:noAutofit/>
          </a:bodyPr>
          <a:lstStyle/>
          <a:p>
            <a:r>
              <a:rPr lang="en-GB" sz="2400" dirty="0"/>
              <a:t>A scientist has many decisions to make when designing and analysing a study.</a:t>
            </a:r>
          </a:p>
          <a:p>
            <a:pPr lvl="1"/>
            <a:r>
              <a:rPr lang="en-GB" dirty="0"/>
              <a:t>The alpha level, the level of power, how many participants should be collected, which statistical model to fit, how to deal with extreme scores, which control variables to consider, which measures to use, and so on</a:t>
            </a:r>
          </a:p>
          <a:p>
            <a:pPr lvl="1"/>
            <a:endParaRPr lang="en-GB" dirty="0"/>
          </a:p>
          <a:p>
            <a:r>
              <a:rPr lang="en-GB" sz="2400" dirty="0"/>
              <a:t>Researchers might use these researcher degrees of freedom to shed their results in the most favourable light</a:t>
            </a:r>
          </a:p>
        </p:txBody>
      </p:sp>
      <p:pic>
        <p:nvPicPr>
          <p:cNvPr id="5" name="Picture 4" descr="Graphical user interface, text, application&#10;&#10;Description automatically generated">
            <a:extLst>
              <a:ext uri="{FF2B5EF4-FFF2-40B4-BE49-F238E27FC236}">
                <a16:creationId xmlns:a16="http://schemas.microsoft.com/office/drawing/2014/main" id="{05B6AB13-37F7-83A1-5C87-F126521D7033}"/>
              </a:ext>
            </a:extLst>
          </p:cNvPr>
          <p:cNvPicPr>
            <a:picLocks noChangeAspect="1"/>
          </p:cNvPicPr>
          <p:nvPr/>
        </p:nvPicPr>
        <p:blipFill>
          <a:blip r:embed="rId3"/>
          <a:stretch>
            <a:fillRect/>
          </a:stretch>
        </p:blipFill>
        <p:spPr>
          <a:xfrm>
            <a:off x="7670800" y="1690687"/>
            <a:ext cx="3810000" cy="4438135"/>
          </a:xfrm>
          <a:prstGeom prst="rect">
            <a:avLst/>
          </a:prstGeom>
        </p:spPr>
      </p:pic>
    </p:spTree>
    <p:extLst>
      <p:ext uri="{BB962C8B-B14F-4D97-AF65-F5344CB8AC3E}">
        <p14:creationId xmlns:p14="http://schemas.microsoft.com/office/powerpoint/2010/main" val="200493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p</a:t>
            </a:r>
            <a:r>
              <a:rPr lang="en-GB" dirty="0"/>
              <a:t>-hacking</a:t>
            </a:r>
            <a:endParaRPr lang="en-US" dirty="0"/>
          </a:p>
        </p:txBody>
      </p:sp>
      <p:sp>
        <p:nvSpPr>
          <p:cNvPr id="3" name="Content Placeholder 2"/>
          <p:cNvSpPr>
            <a:spLocks noGrp="1"/>
          </p:cNvSpPr>
          <p:nvPr>
            <p:ph idx="1"/>
          </p:nvPr>
        </p:nvSpPr>
        <p:spPr>
          <a:xfrm>
            <a:off x="838200" y="1473933"/>
            <a:ext cx="10515600" cy="5018942"/>
          </a:xfrm>
        </p:spPr>
        <p:txBody>
          <a:bodyPr>
            <a:normAutofit/>
          </a:bodyPr>
          <a:lstStyle/>
          <a:p>
            <a:r>
              <a:rPr lang="en-GB" sz="3500" i="1" dirty="0"/>
              <a:t>p</a:t>
            </a:r>
            <a:r>
              <a:rPr lang="en-GB" sz="3500" dirty="0"/>
              <a:t>-hacking—researcher degrees of freedoms that lead to the selective reporting of significant </a:t>
            </a:r>
            <a:r>
              <a:rPr lang="en-GB" sz="3500" i="1" dirty="0"/>
              <a:t>p</a:t>
            </a:r>
            <a:r>
              <a:rPr lang="en-GB" sz="3500" dirty="0"/>
              <a:t>-values</a:t>
            </a:r>
          </a:p>
          <a:p>
            <a:endParaRPr lang="en-GB" sz="3500" dirty="0"/>
          </a:p>
          <a:p>
            <a:pPr lvl="2"/>
            <a:r>
              <a:rPr lang="en-GB" sz="2800" dirty="0"/>
              <a:t>Trying multiple analyses/measuring multiple </a:t>
            </a:r>
            <a:r>
              <a:rPr lang="en-GB" sz="2800" i="1" dirty="0"/>
              <a:t>outcomes</a:t>
            </a:r>
            <a:r>
              <a:rPr lang="en-GB" sz="2800" dirty="0"/>
              <a:t> but reporting only the significant results</a:t>
            </a:r>
          </a:p>
          <a:p>
            <a:pPr lvl="2"/>
            <a:r>
              <a:rPr lang="en-GB" sz="2800" dirty="0"/>
              <a:t>Stopping data collection at a point other than when the pre-determined sample size is reached</a:t>
            </a:r>
          </a:p>
          <a:p>
            <a:pPr lvl="2"/>
            <a:r>
              <a:rPr lang="en-GB" sz="2800" dirty="0"/>
              <a:t>Including (or not) data based on the effect they have on the </a:t>
            </a:r>
            <a:r>
              <a:rPr lang="en-GB" sz="2800" i="1" dirty="0"/>
              <a:t>p</a:t>
            </a:r>
            <a:r>
              <a:rPr lang="en-GB" sz="2800" dirty="0"/>
              <a:t>-value</a:t>
            </a:r>
          </a:p>
        </p:txBody>
      </p:sp>
    </p:spTree>
    <p:extLst>
      <p:ext uri="{BB962C8B-B14F-4D97-AF65-F5344CB8AC3E}">
        <p14:creationId xmlns:p14="http://schemas.microsoft.com/office/powerpoint/2010/main" val="117626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p</a:t>
            </a:r>
            <a:r>
              <a:rPr lang="en-GB" dirty="0"/>
              <a:t>-hacking</a:t>
            </a:r>
            <a:endParaRPr lang="en-US" dirty="0"/>
          </a:p>
        </p:txBody>
      </p:sp>
      <p:sp>
        <p:nvSpPr>
          <p:cNvPr id="3" name="Content Placeholder 2"/>
          <p:cNvSpPr>
            <a:spLocks noGrp="1"/>
          </p:cNvSpPr>
          <p:nvPr>
            <p:ph idx="1"/>
          </p:nvPr>
        </p:nvSpPr>
        <p:spPr>
          <a:xfrm>
            <a:off x="838200" y="1473933"/>
            <a:ext cx="10515600" cy="5018942"/>
          </a:xfrm>
        </p:spPr>
        <p:txBody>
          <a:bodyPr>
            <a:normAutofit/>
          </a:bodyPr>
          <a:lstStyle/>
          <a:p>
            <a:r>
              <a:rPr lang="en-GB" sz="3500" i="1" dirty="0"/>
              <a:t>p</a:t>
            </a:r>
            <a:r>
              <a:rPr lang="en-GB" sz="3500" dirty="0"/>
              <a:t>-hacking—researcher degrees of freedoms that lead to the selective reporting of significant </a:t>
            </a:r>
            <a:r>
              <a:rPr lang="en-GB" sz="3500" i="1" dirty="0"/>
              <a:t>p</a:t>
            </a:r>
            <a:r>
              <a:rPr lang="en-GB" sz="3500" dirty="0"/>
              <a:t>-values</a:t>
            </a:r>
          </a:p>
          <a:p>
            <a:endParaRPr lang="en-GB" sz="3500" dirty="0"/>
          </a:p>
          <a:p>
            <a:pPr lvl="2"/>
            <a:r>
              <a:rPr lang="en-GB" sz="2800" dirty="0"/>
              <a:t>Including (or excluding) variables in an analysis based on how those variables affect the </a:t>
            </a:r>
            <a:r>
              <a:rPr lang="en-GB" sz="2800" i="1" dirty="0"/>
              <a:t>p</a:t>
            </a:r>
            <a:r>
              <a:rPr lang="en-GB" sz="2800" dirty="0"/>
              <a:t>-value</a:t>
            </a:r>
          </a:p>
          <a:p>
            <a:pPr lvl="2"/>
            <a:r>
              <a:rPr lang="en-GB" sz="2800" dirty="0"/>
              <a:t>Merging groups of variables or scores to yield significant results</a:t>
            </a:r>
          </a:p>
          <a:p>
            <a:pPr lvl="2"/>
            <a:r>
              <a:rPr lang="en-GB" sz="2800" dirty="0"/>
              <a:t>Transforming, or otherwise manipulating scores to yield significant </a:t>
            </a:r>
            <a:r>
              <a:rPr lang="en-GB" sz="2800" i="1" dirty="0"/>
              <a:t>p</a:t>
            </a:r>
            <a:r>
              <a:rPr lang="en-GB" sz="2800" dirty="0"/>
              <a:t>-values</a:t>
            </a:r>
          </a:p>
        </p:txBody>
      </p:sp>
    </p:spTree>
    <p:extLst>
      <p:ext uri="{BB962C8B-B14F-4D97-AF65-F5344CB8AC3E}">
        <p14:creationId xmlns:p14="http://schemas.microsoft.com/office/powerpoint/2010/main" val="73650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HARKing</a:t>
            </a:r>
            <a:endParaRPr lang="en-US" dirty="0"/>
          </a:p>
        </p:txBody>
      </p:sp>
      <p:sp>
        <p:nvSpPr>
          <p:cNvPr id="3" name="Content Placeholder 2"/>
          <p:cNvSpPr>
            <a:spLocks noGrp="1"/>
          </p:cNvSpPr>
          <p:nvPr>
            <p:ph idx="1"/>
          </p:nvPr>
        </p:nvSpPr>
        <p:spPr/>
        <p:txBody>
          <a:bodyPr>
            <a:normAutofit/>
          </a:bodyPr>
          <a:lstStyle/>
          <a:p>
            <a:r>
              <a:rPr lang="en-GB" sz="3200" dirty="0" err="1"/>
              <a:t>HARKing</a:t>
            </a:r>
            <a:endParaRPr lang="en-GB" sz="3200" dirty="0"/>
          </a:p>
          <a:p>
            <a:pPr lvl="1"/>
            <a:r>
              <a:rPr lang="en-GB" sz="3200" dirty="0"/>
              <a:t>The practice in research articles of presenting a hypothesis that was made </a:t>
            </a:r>
            <a:r>
              <a:rPr lang="en-GB" sz="3200" i="1" dirty="0"/>
              <a:t>after</a:t>
            </a:r>
            <a:r>
              <a:rPr lang="en-GB" sz="3200" dirty="0"/>
              <a:t> data collection as though it were made </a:t>
            </a:r>
            <a:r>
              <a:rPr lang="en-GB" sz="3200" i="1" dirty="0"/>
              <a:t>before</a:t>
            </a:r>
            <a:r>
              <a:rPr lang="en-GB" sz="3200" dirty="0"/>
              <a:t> data collection</a:t>
            </a:r>
          </a:p>
          <a:p>
            <a:endParaRPr lang="en-US" dirty="0"/>
          </a:p>
        </p:txBody>
      </p:sp>
    </p:spTree>
    <p:extLst>
      <p:ext uri="{BB962C8B-B14F-4D97-AF65-F5344CB8AC3E}">
        <p14:creationId xmlns:p14="http://schemas.microsoft.com/office/powerpoint/2010/main" val="404452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07FB-F342-AC40-A350-46F53CDCC1E8}"/>
              </a:ext>
            </a:extLst>
          </p:cNvPr>
          <p:cNvSpPr>
            <a:spLocks noGrp="1"/>
          </p:cNvSpPr>
          <p:nvPr>
            <p:ph type="title"/>
          </p:nvPr>
        </p:nvSpPr>
        <p:spPr/>
        <p:txBody>
          <a:bodyPr/>
          <a:lstStyle/>
          <a:p>
            <a:r>
              <a:rPr lang="en-US" dirty="0"/>
              <a:t>Throw Away NHST?</a:t>
            </a:r>
          </a:p>
        </p:txBody>
      </p:sp>
      <p:pic>
        <p:nvPicPr>
          <p:cNvPr id="5" name="Picture 4">
            <a:extLst>
              <a:ext uri="{FF2B5EF4-FFF2-40B4-BE49-F238E27FC236}">
                <a16:creationId xmlns:a16="http://schemas.microsoft.com/office/drawing/2014/main" id="{97921016-F23A-EF42-824B-BFCCC7127E04}"/>
              </a:ext>
            </a:extLst>
          </p:cNvPr>
          <p:cNvPicPr>
            <a:picLocks noChangeAspect="1"/>
          </p:cNvPicPr>
          <p:nvPr/>
        </p:nvPicPr>
        <p:blipFill>
          <a:blip r:embed="rId3"/>
          <a:stretch>
            <a:fillRect/>
          </a:stretch>
        </p:blipFill>
        <p:spPr>
          <a:xfrm>
            <a:off x="2329860" y="1464004"/>
            <a:ext cx="8038029" cy="10437441"/>
          </a:xfrm>
          <a:prstGeom prst="rect">
            <a:avLst/>
          </a:prstGeom>
        </p:spPr>
      </p:pic>
    </p:spTree>
    <p:extLst>
      <p:ext uri="{BB962C8B-B14F-4D97-AF65-F5344CB8AC3E}">
        <p14:creationId xmlns:p14="http://schemas.microsoft.com/office/powerpoint/2010/main" val="2809443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Aims</a:t>
            </a:r>
            <a:endParaRPr lang="en-US" dirty="0"/>
          </a:p>
        </p:txBody>
      </p:sp>
      <p:sp>
        <p:nvSpPr>
          <p:cNvPr id="4099" name="Rectangle 3"/>
          <p:cNvSpPr>
            <a:spLocks noGrp="1" noChangeArrowheads="1"/>
          </p:cNvSpPr>
          <p:nvPr>
            <p:ph idx="1"/>
          </p:nvPr>
        </p:nvSpPr>
        <p:spPr>
          <a:xfrm>
            <a:off x="838200" y="1454727"/>
            <a:ext cx="10515600" cy="4722236"/>
          </a:xfrm>
        </p:spPr>
        <p:txBody>
          <a:bodyPr>
            <a:normAutofit/>
          </a:bodyPr>
          <a:lstStyle/>
          <a:p>
            <a:r>
              <a:rPr lang="en-GB" sz="3200" dirty="0"/>
              <a:t>Know what a statistical model is and </a:t>
            </a:r>
            <a:r>
              <a:rPr lang="en-US" sz="3200" dirty="0"/>
              <a:t>why we use them</a:t>
            </a:r>
          </a:p>
          <a:p>
            <a:endParaRPr lang="en-US" sz="3200" dirty="0"/>
          </a:p>
          <a:p>
            <a:r>
              <a:rPr lang="en-US" sz="3200" dirty="0"/>
              <a:t>Know what the ‘fit’ of a model is and why it is important.</a:t>
            </a:r>
          </a:p>
          <a:p>
            <a:endParaRPr lang="en-GB" sz="3200" dirty="0"/>
          </a:p>
          <a:p>
            <a:r>
              <a:rPr lang="en-GB" sz="3200" dirty="0"/>
              <a:t>Distinguish models for samples and populations</a:t>
            </a:r>
          </a:p>
          <a:p>
            <a:endParaRPr lang="en-GB" sz="3200" dirty="0"/>
          </a:p>
          <a:p>
            <a:r>
              <a:rPr lang="en-GB" sz="3200" dirty="0"/>
              <a:t>Problems with NHST and best practices</a:t>
            </a:r>
          </a:p>
        </p:txBody>
      </p:sp>
    </p:spTree>
    <p:extLst>
      <p:ext uri="{BB962C8B-B14F-4D97-AF65-F5344CB8AC3E}">
        <p14:creationId xmlns:p14="http://schemas.microsoft.com/office/powerpoint/2010/main" val="95486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07FB-F342-AC40-A350-46F53CDCC1E8}"/>
              </a:ext>
            </a:extLst>
          </p:cNvPr>
          <p:cNvSpPr>
            <a:spLocks noGrp="1"/>
          </p:cNvSpPr>
          <p:nvPr>
            <p:ph type="title"/>
          </p:nvPr>
        </p:nvSpPr>
        <p:spPr/>
        <p:txBody>
          <a:bodyPr/>
          <a:lstStyle/>
          <a:p>
            <a:r>
              <a:rPr lang="en-US" dirty="0"/>
              <a:t>Throw Away NHST?</a:t>
            </a:r>
          </a:p>
        </p:txBody>
      </p:sp>
      <p:sp>
        <p:nvSpPr>
          <p:cNvPr id="3" name="Content Placeholder 2">
            <a:extLst>
              <a:ext uri="{FF2B5EF4-FFF2-40B4-BE49-F238E27FC236}">
                <a16:creationId xmlns:a16="http://schemas.microsoft.com/office/drawing/2014/main" id="{C22C0451-BDFC-884E-90D8-9D8E2B7DA4EB}"/>
              </a:ext>
            </a:extLst>
          </p:cNvPr>
          <p:cNvSpPr txBox="1">
            <a:spLocks/>
          </p:cNvSpPr>
          <p:nvPr/>
        </p:nvSpPr>
        <p:spPr>
          <a:xfrm>
            <a:off x="838200" y="1883537"/>
            <a:ext cx="10190747" cy="23288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do not think that it is useful to tell researchers what they want to know. Instead, we should teach them the possible questions they can ask…Unless we examine which questions researchers ask, depending on the goals they have when they perform a study, the phase of the research line, the knowledge that already exists on the topic, and the philosophy of science that researchers subscribe to, it is impossible to draw conclusions about the statistical approach that gives the most useful answer.” </a:t>
            </a:r>
            <a:r>
              <a:rPr lang="en-GB" dirty="0" err="1"/>
              <a:t>Lakens</a:t>
            </a:r>
            <a:r>
              <a:rPr lang="en-GB" dirty="0"/>
              <a:t> (2021)</a:t>
            </a:r>
          </a:p>
        </p:txBody>
      </p:sp>
    </p:spTree>
    <p:extLst>
      <p:ext uri="{BB962C8B-B14F-4D97-AF65-F5344CB8AC3E}">
        <p14:creationId xmlns:p14="http://schemas.microsoft.com/office/powerpoint/2010/main" val="2748444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Misconceptions around </a:t>
            </a:r>
            <a:r>
              <a:rPr lang="en-GB" i="1" dirty="0"/>
              <a:t>p</a:t>
            </a:r>
            <a:r>
              <a:rPr lang="en-GB" dirty="0"/>
              <a:t>-values</a:t>
            </a:r>
          </a:p>
        </p:txBody>
      </p:sp>
      <p:sp>
        <p:nvSpPr>
          <p:cNvPr id="3" name="Content Placeholder 2"/>
          <p:cNvSpPr>
            <a:spLocks noGrp="1"/>
          </p:cNvSpPr>
          <p:nvPr>
            <p:ph idx="1"/>
          </p:nvPr>
        </p:nvSpPr>
        <p:spPr/>
        <p:txBody>
          <a:bodyPr>
            <a:normAutofit lnSpcReduction="10000"/>
          </a:bodyPr>
          <a:lstStyle/>
          <a:p>
            <a:r>
              <a:rPr lang="en-GB" b="1" dirty="0"/>
              <a:t>Misconception 1: A significant result means that the effect is important</a:t>
            </a:r>
            <a:endParaRPr lang="en-GB" dirty="0"/>
          </a:p>
          <a:p>
            <a:pPr lvl="1"/>
            <a:r>
              <a:rPr lang="en-GB" dirty="0"/>
              <a:t>No, because significance depends on sample size.</a:t>
            </a:r>
          </a:p>
          <a:p>
            <a:r>
              <a:rPr lang="en-GB" b="1" dirty="0"/>
              <a:t>Misconception 2: A non-significant result means that the null hypothesis is true</a:t>
            </a:r>
            <a:r>
              <a:rPr lang="en-GB" dirty="0"/>
              <a:t> </a:t>
            </a:r>
          </a:p>
          <a:p>
            <a:pPr lvl="1"/>
            <a:r>
              <a:rPr lang="en-GB" dirty="0"/>
              <a:t>No, a non-significant result tells us only that the effect is not big enough to be found (given our sample size), it doesn’t tell us that the effect size is zero.</a:t>
            </a:r>
          </a:p>
          <a:p>
            <a:r>
              <a:rPr lang="en-GB" b="1" dirty="0"/>
              <a:t>Misconception 3: A significant result means that the null hypothesis is false?</a:t>
            </a:r>
            <a:r>
              <a:rPr lang="en-GB" dirty="0"/>
              <a:t> </a:t>
            </a:r>
          </a:p>
          <a:p>
            <a:pPr lvl="1"/>
            <a:r>
              <a:rPr lang="en-GB" dirty="0"/>
              <a:t>No, it is logically not possible to conclude this.</a:t>
            </a:r>
          </a:p>
        </p:txBody>
      </p:sp>
    </p:spTree>
    <p:extLst>
      <p:ext uri="{BB962C8B-B14F-4D97-AF65-F5344CB8AC3E}">
        <p14:creationId xmlns:p14="http://schemas.microsoft.com/office/powerpoint/2010/main" val="249846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All-or-Nothing Thinking</a:t>
            </a: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2067388" y="1570198"/>
            <a:ext cx="7426161" cy="4922677"/>
          </a:xfrm>
          <a:prstGeom prst="rect">
            <a:avLst/>
          </a:prstGeom>
        </p:spPr>
      </p:pic>
    </p:spTree>
    <p:extLst>
      <p:ext uri="{BB962C8B-B14F-4D97-AF65-F5344CB8AC3E}">
        <p14:creationId xmlns:p14="http://schemas.microsoft.com/office/powerpoint/2010/main" val="337386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B16C-1CE5-3742-9A44-7ACF769030E8}"/>
              </a:ext>
            </a:extLst>
          </p:cNvPr>
          <p:cNvSpPr>
            <a:spLocks noGrp="1"/>
          </p:cNvSpPr>
          <p:nvPr>
            <p:ph type="title"/>
          </p:nvPr>
        </p:nvSpPr>
        <p:spPr/>
        <p:txBody>
          <a:bodyPr/>
          <a:lstStyle/>
          <a:p>
            <a:r>
              <a:rPr lang="en-US" dirty="0" err="1"/>
              <a:t>ManyLabs</a:t>
            </a:r>
            <a:r>
              <a:rPr lang="en-US" dirty="0"/>
              <a:t> 5</a:t>
            </a:r>
          </a:p>
        </p:txBody>
      </p:sp>
      <p:pic>
        <p:nvPicPr>
          <p:cNvPr id="4" name="Picture 3" descr="Chart, box and whisker chart&#10;&#10;Description automatically generated">
            <a:extLst>
              <a:ext uri="{FF2B5EF4-FFF2-40B4-BE49-F238E27FC236}">
                <a16:creationId xmlns:a16="http://schemas.microsoft.com/office/drawing/2014/main" id="{BAF4EF6A-5980-A74E-921A-2695F77E8997}"/>
              </a:ext>
            </a:extLst>
          </p:cNvPr>
          <p:cNvPicPr>
            <a:picLocks noChangeAspect="1"/>
          </p:cNvPicPr>
          <p:nvPr/>
        </p:nvPicPr>
        <p:blipFill>
          <a:blip r:embed="rId3"/>
          <a:stretch>
            <a:fillRect/>
          </a:stretch>
        </p:blipFill>
        <p:spPr>
          <a:xfrm>
            <a:off x="3147868" y="1690688"/>
            <a:ext cx="5896263" cy="5165126"/>
          </a:xfrm>
          <a:prstGeom prst="rect">
            <a:avLst/>
          </a:prstGeom>
        </p:spPr>
      </p:pic>
      <p:sp>
        <p:nvSpPr>
          <p:cNvPr id="3" name="Rectangle 2">
            <a:extLst>
              <a:ext uri="{FF2B5EF4-FFF2-40B4-BE49-F238E27FC236}">
                <a16:creationId xmlns:a16="http://schemas.microsoft.com/office/drawing/2014/main" id="{C8AB5BD8-6DCD-C54F-9197-EE5B131C81C3}"/>
              </a:ext>
            </a:extLst>
          </p:cNvPr>
          <p:cNvSpPr/>
          <p:nvPr/>
        </p:nvSpPr>
        <p:spPr>
          <a:xfrm>
            <a:off x="5275385" y="1927274"/>
            <a:ext cx="820615" cy="39670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6" name="Rectangle 5">
            <a:extLst>
              <a:ext uri="{FF2B5EF4-FFF2-40B4-BE49-F238E27FC236}">
                <a16:creationId xmlns:a16="http://schemas.microsoft.com/office/drawing/2014/main" id="{67D2A7F6-E2F3-1E46-90BB-8B3E52859757}"/>
              </a:ext>
            </a:extLst>
          </p:cNvPr>
          <p:cNvSpPr/>
          <p:nvPr/>
        </p:nvSpPr>
        <p:spPr>
          <a:xfrm>
            <a:off x="6096000" y="1927274"/>
            <a:ext cx="1528689" cy="396708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49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Power</a:t>
            </a:r>
          </a:p>
        </p:txBody>
      </p:sp>
      <p:sp>
        <p:nvSpPr>
          <p:cNvPr id="3" name="Content Placeholder 2"/>
          <p:cNvSpPr>
            <a:spLocks noGrp="1"/>
          </p:cNvSpPr>
          <p:nvPr>
            <p:ph idx="1"/>
          </p:nvPr>
        </p:nvSpPr>
        <p:spPr/>
        <p:txBody>
          <a:bodyPr>
            <a:normAutofit/>
          </a:bodyPr>
          <a:lstStyle/>
          <a:p>
            <a:r>
              <a:rPr lang="en-GB" dirty="0"/>
              <a:t>Type I error</a:t>
            </a:r>
          </a:p>
          <a:p>
            <a:pPr lvl="1"/>
            <a:r>
              <a:rPr lang="en-GB" dirty="0"/>
              <a:t>Occurs when we believe that there is a genuine effect in our population, when in fact there isn’t.</a:t>
            </a:r>
          </a:p>
          <a:p>
            <a:pPr lvl="1"/>
            <a:r>
              <a:rPr lang="en-GB" dirty="0"/>
              <a:t>The probability is the </a:t>
            </a:r>
            <a:r>
              <a:rPr lang="el-GR" i="1" dirty="0"/>
              <a:t>α</a:t>
            </a:r>
            <a:r>
              <a:rPr lang="en-GB" dirty="0"/>
              <a:t>-level (usually 0.05)</a:t>
            </a:r>
          </a:p>
          <a:p>
            <a:endParaRPr lang="en-GB" dirty="0"/>
          </a:p>
          <a:p>
            <a:r>
              <a:rPr lang="en-GB" dirty="0"/>
              <a:t>Type II error</a:t>
            </a:r>
          </a:p>
          <a:p>
            <a:pPr lvl="1"/>
            <a:r>
              <a:rPr lang="en-GB" dirty="0"/>
              <a:t>Occurs when we believe that there is no effect in the population when, in reality, there is.</a:t>
            </a:r>
          </a:p>
          <a:p>
            <a:pPr lvl="1"/>
            <a:r>
              <a:rPr lang="en-GB" dirty="0"/>
              <a:t>The probability is the </a:t>
            </a:r>
            <a:r>
              <a:rPr lang="el-GR" i="1" dirty="0"/>
              <a:t>β</a:t>
            </a:r>
            <a:r>
              <a:rPr lang="en-GB" dirty="0"/>
              <a:t>-level (often 0.2)</a:t>
            </a:r>
          </a:p>
        </p:txBody>
      </p:sp>
    </p:spTree>
    <p:extLst>
      <p:ext uri="{BB962C8B-B14F-4D97-AF65-F5344CB8AC3E}">
        <p14:creationId xmlns:p14="http://schemas.microsoft.com/office/powerpoint/2010/main" val="343277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1411-C876-164B-B7E4-E00305DEE964}"/>
              </a:ext>
            </a:extLst>
          </p:cNvPr>
          <p:cNvSpPr>
            <a:spLocks noGrp="1"/>
          </p:cNvSpPr>
          <p:nvPr>
            <p:ph type="title"/>
          </p:nvPr>
        </p:nvSpPr>
        <p:spPr/>
        <p:txBody>
          <a:bodyPr/>
          <a:lstStyle/>
          <a:p>
            <a:r>
              <a:rPr lang="en-US" dirty="0"/>
              <a:t>Power</a:t>
            </a:r>
          </a:p>
        </p:txBody>
      </p:sp>
      <p:sp>
        <p:nvSpPr>
          <p:cNvPr id="3" name="Content Placeholder 2">
            <a:extLst>
              <a:ext uri="{FF2B5EF4-FFF2-40B4-BE49-F238E27FC236}">
                <a16:creationId xmlns:a16="http://schemas.microsoft.com/office/drawing/2014/main" id="{3BFD81A4-FDCC-A246-A7FD-C1858BEBB5EE}"/>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descr="Table&#10;&#10;Description automatically generated">
            <a:extLst>
              <a:ext uri="{FF2B5EF4-FFF2-40B4-BE49-F238E27FC236}">
                <a16:creationId xmlns:a16="http://schemas.microsoft.com/office/drawing/2014/main" id="{2B9243C2-A998-9D4F-872A-C0D96D21CCB3}"/>
              </a:ext>
            </a:extLst>
          </p:cNvPr>
          <p:cNvPicPr>
            <a:picLocks noChangeAspect="1"/>
          </p:cNvPicPr>
          <p:nvPr/>
        </p:nvPicPr>
        <p:blipFill>
          <a:blip r:embed="rId3"/>
          <a:stretch>
            <a:fillRect/>
          </a:stretch>
        </p:blipFill>
        <p:spPr>
          <a:xfrm>
            <a:off x="1511867" y="1257384"/>
            <a:ext cx="8928669" cy="4919579"/>
          </a:xfrm>
          <a:prstGeom prst="rect">
            <a:avLst/>
          </a:prstGeom>
        </p:spPr>
      </p:pic>
    </p:spTree>
    <p:extLst>
      <p:ext uri="{BB962C8B-B14F-4D97-AF65-F5344CB8AC3E}">
        <p14:creationId xmlns:p14="http://schemas.microsoft.com/office/powerpoint/2010/main" val="270971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1411-C876-164B-B7E4-E00305DEE964}"/>
              </a:ext>
            </a:extLst>
          </p:cNvPr>
          <p:cNvSpPr>
            <a:spLocks noGrp="1"/>
          </p:cNvSpPr>
          <p:nvPr>
            <p:ph type="title"/>
          </p:nvPr>
        </p:nvSpPr>
        <p:spPr/>
        <p:txBody>
          <a:bodyPr/>
          <a:lstStyle/>
          <a:p>
            <a:r>
              <a:rPr lang="en-US" dirty="0"/>
              <a:t>Conducting a Power Analysis</a:t>
            </a:r>
          </a:p>
        </p:txBody>
      </p:sp>
      <p:sp>
        <p:nvSpPr>
          <p:cNvPr id="3" name="Content Placeholder 2">
            <a:extLst>
              <a:ext uri="{FF2B5EF4-FFF2-40B4-BE49-F238E27FC236}">
                <a16:creationId xmlns:a16="http://schemas.microsoft.com/office/drawing/2014/main" id="{3BFD81A4-FDCC-A246-A7FD-C1858BEBB5EE}"/>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Literature Review</a:t>
            </a:r>
          </a:p>
          <a:p>
            <a:pPr lvl="1"/>
            <a:r>
              <a:rPr lang="en-US" dirty="0"/>
              <a:t>Analyze information from papers with similar methods to get estimate of effect size</a:t>
            </a:r>
            <a:endParaRPr lang="en-GB" dirty="0"/>
          </a:p>
          <a:p>
            <a:pPr lvl="1"/>
            <a:endParaRPr lang="en-GB" dirty="0"/>
          </a:p>
          <a:p>
            <a:r>
              <a:rPr lang="en-US" dirty="0"/>
              <a:t>Pilot Study</a:t>
            </a:r>
          </a:p>
          <a:p>
            <a:pPr lvl="1"/>
            <a:r>
              <a:rPr lang="en-US" dirty="0"/>
              <a:t>Allow you to get rough estimate of effect size</a:t>
            </a:r>
          </a:p>
          <a:p>
            <a:pPr lvl="1"/>
            <a:endParaRPr lang="en-US" dirty="0"/>
          </a:p>
          <a:p>
            <a:r>
              <a:rPr lang="en-US" dirty="0"/>
              <a:t>Cohen’s Recommendation</a:t>
            </a:r>
          </a:p>
          <a:p>
            <a:pPr lvl="2"/>
            <a:r>
              <a:rPr lang="en-US" dirty="0"/>
              <a:t>Not super reliable but common</a:t>
            </a:r>
          </a:p>
          <a:p>
            <a:pPr lvl="2"/>
            <a:r>
              <a:rPr lang="en-US" dirty="0"/>
              <a:t>Cohen d of .2 is small, .5 is medium, and .8 is large</a:t>
            </a:r>
            <a:endParaRPr lang="en-GB" dirty="0"/>
          </a:p>
        </p:txBody>
      </p:sp>
    </p:spTree>
    <p:extLst>
      <p:ext uri="{BB962C8B-B14F-4D97-AF65-F5344CB8AC3E}">
        <p14:creationId xmlns:p14="http://schemas.microsoft.com/office/powerpoint/2010/main" val="385775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092" y="1578146"/>
            <a:ext cx="6179311" cy="2059770"/>
          </a:xfrm>
          <a:prstGeom prst="rect">
            <a:avLst/>
          </a:prstGeom>
        </p:spPr>
      </p:pic>
      <p:sp>
        <p:nvSpPr>
          <p:cNvPr id="3" name="Title 2"/>
          <p:cNvSpPr>
            <a:spLocks noGrp="1"/>
          </p:cNvSpPr>
          <p:nvPr>
            <p:ph type="title"/>
          </p:nvPr>
        </p:nvSpPr>
        <p:spPr/>
        <p:txBody>
          <a:bodyPr/>
          <a:lstStyle/>
          <a:p>
            <a:r>
              <a:rPr lang="en-US" dirty="0"/>
              <a:t>Showing Confidence Intervals Visually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093" y="3821052"/>
            <a:ext cx="6179310" cy="2059770"/>
          </a:xfrm>
          <a:prstGeom prst="rect">
            <a:avLst/>
          </a:prstGeom>
        </p:spPr>
      </p:pic>
      <p:pic>
        <p:nvPicPr>
          <p:cNvPr id="5" name="Picture 4">
            <a:extLst>
              <a:ext uri="{FF2B5EF4-FFF2-40B4-BE49-F238E27FC236}">
                <a16:creationId xmlns:a16="http://schemas.microsoft.com/office/drawing/2014/main" id="{903F8A69-C905-124C-937B-31FACD5DE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159" y="1356457"/>
            <a:ext cx="2575336" cy="5136418"/>
          </a:xfrm>
          <a:prstGeom prst="rect">
            <a:avLst/>
          </a:prstGeom>
        </p:spPr>
      </p:pic>
    </p:spTree>
    <p:extLst>
      <p:ext uri="{BB962C8B-B14F-4D97-AF65-F5344CB8AC3E}">
        <p14:creationId xmlns:p14="http://schemas.microsoft.com/office/powerpoint/2010/main" val="125548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5381" y="300038"/>
            <a:ext cx="4013419" cy="2760662"/>
          </a:xfrm>
        </p:spPr>
        <p:txBody>
          <a:bodyPr>
            <a:normAutofit/>
          </a:bodyPr>
          <a:lstStyle/>
          <a:p>
            <a:r>
              <a:rPr lang="en-US"/>
              <a:t>Confidence intervals and statistical significance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78019"/>
            <a:ext cx="6679981" cy="6679981"/>
          </a:xfrm>
          <a:prstGeom prst="rect">
            <a:avLst/>
          </a:prstGeom>
        </p:spPr>
      </p:pic>
    </p:spTree>
    <p:extLst>
      <p:ext uri="{BB962C8B-B14F-4D97-AF65-F5344CB8AC3E}">
        <p14:creationId xmlns:p14="http://schemas.microsoft.com/office/powerpoint/2010/main" val="2055209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normAutofit/>
          </a:bodyPr>
          <a:lstStyle/>
          <a:p>
            <a:r>
              <a:rPr lang="en-GB" dirty="0"/>
              <a:t>Report Effect sizes</a:t>
            </a:r>
            <a:endParaRPr lang="en-US" dirty="0"/>
          </a:p>
        </p:txBody>
      </p:sp>
      <p:sp>
        <p:nvSpPr>
          <p:cNvPr id="297987" name="Rectangle 3"/>
          <p:cNvSpPr>
            <a:spLocks noGrp="1" noChangeArrowheads="1"/>
          </p:cNvSpPr>
          <p:nvPr>
            <p:ph idx="1"/>
          </p:nvPr>
        </p:nvSpPr>
        <p:spPr/>
        <p:txBody>
          <a:bodyPr/>
          <a:lstStyle/>
          <a:p>
            <a:r>
              <a:rPr lang="en-GB" sz="3200" dirty="0"/>
              <a:t>An effect size is a standardized measure of the size of an effect:</a:t>
            </a:r>
          </a:p>
          <a:p>
            <a:pPr lvl="1"/>
            <a:r>
              <a:rPr lang="en-GB" sz="3000" dirty="0"/>
              <a:t>Standardized = comparable across studies</a:t>
            </a:r>
          </a:p>
          <a:p>
            <a:pPr lvl="1"/>
            <a:r>
              <a:rPr lang="en-GB" sz="3000" dirty="0"/>
              <a:t>Not (as) reliant on the sample size</a:t>
            </a:r>
          </a:p>
          <a:p>
            <a:pPr lvl="1"/>
            <a:r>
              <a:rPr lang="en-GB" sz="3000" dirty="0"/>
              <a:t>Allows people to objectively evaluate the size of observed effect.</a:t>
            </a:r>
          </a:p>
          <a:p>
            <a:pPr lvl="1"/>
            <a:r>
              <a:rPr lang="en-GB" sz="3000" dirty="0"/>
              <a:t>They encourage interpreting effects on a continuum and not applying a categorical decision rule such as ‘significant’ or ‘not significant’</a:t>
            </a:r>
          </a:p>
          <a:p>
            <a:pPr lvl="1"/>
            <a:endParaRPr lang="en-GB" sz="3000" dirty="0"/>
          </a:p>
          <a:p>
            <a:pPr lvl="1"/>
            <a:endParaRPr lang="en-GB" dirty="0"/>
          </a:p>
        </p:txBody>
      </p:sp>
    </p:spTree>
    <p:extLst>
      <p:ext uri="{BB962C8B-B14F-4D97-AF65-F5344CB8AC3E}">
        <p14:creationId xmlns:p14="http://schemas.microsoft.com/office/powerpoint/2010/main" val="4230103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79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79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79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7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Research Process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697282" y="1620537"/>
            <a:ext cx="5256238" cy="4786346"/>
          </a:xfrm>
          <a:prstGeom prst="rect">
            <a:avLst/>
          </a:prstGeom>
          <a:noFill/>
          <a:ln w="9525">
            <a:noFill/>
            <a:miter lim="800000"/>
            <a:headEnd/>
            <a:tailEnd/>
          </a:ln>
          <a:effectLst/>
        </p:spPr>
      </p:pic>
      <p:sp>
        <p:nvSpPr>
          <p:cNvPr id="4" name="Rectangle 3"/>
          <p:cNvSpPr/>
          <p:nvPr/>
        </p:nvSpPr>
        <p:spPr>
          <a:xfrm>
            <a:off x="3289286" y="5462313"/>
            <a:ext cx="6072230" cy="10715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134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normAutofit/>
          </a:bodyPr>
          <a:lstStyle/>
          <a:p>
            <a:r>
              <a:rPr lang="en-GB" dirty="0"/>
              <a:t>Effect Size Measures</a:t>
            </a:r>
            <a:endParaRPr lang="en-US" dirty="0"/>
          </a:p>
        </p:txBody>
      </p:sp>
      <p:sp>
        <p:nvSpPr>
          <p:cNvPr id="299011" name="Rectangle 3"/>
          <p:cNvSpPr>
            <a:spLocks noGrp="1" noChangeArrowheads="1"/>
          </p:cNvSpPr>
          <p:nvPr>
            <p:ph idx="1"/>
          </p:nvPr>
        </p:nvSpPr>
        <p:spPr/>
        <p:txBody>
          <a:bodyPr>
            <a:normAutofit/>
          </a:bodyPr>
          <a:lstStyle/>
          <a:p>
            <a:r>
              <a:rPr lang="en-GB" sz="3200" dirty="0"/>
              <a:t>There are several effect size measures that can be used:</a:t>
            </a:r>
          </a:p>
          <a:p>
            <a:pPr lvl="1"/>
            <a:r>
              <a:rPr lang="en-GB" sz="3000" dirty="0"/>
              <a:t>Cohen’s </a:t>
            </a:r>
            <a:r>
              <a:rPr lang="en-GB" sz="3000" i="1" dirty="0"/>
              <a:t>d</a:t>
            </a:r>
          </a:p>
          <a:p>
            <a:pPr lvl="1"/>
            <a:r>
              <a:rPr lang="en-GB" sz="3000" dirty="0"/>
              <a:t>Pearson’s </a:t>
            </a:r>
            <a:r>
              <a:rPr lang="en-GB" sz="3000" i="1" dirty="0"/>
              <a:t>r</a:t>
            </a:r>
          </a:p>
          <a:p>
            <a:pPr lvl="1"/>
            <a:r>
              <a:rPr lang="en-GB" sz="3000" dirty="0"/>
              <a:t>Odds Ratio/Risk rates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1F7D281-6A79-6346-8DEC-81066DB9569E}"/>
                  </a:ext>
                </a:extLst>
              </p:cNvPr>
              <p:cNvSpPr/>
              <p:nvPr/>
            </p:nvSpPr>
            <p:spPr>
              <a:xfrm>
                <a:off x="6988513" y="2921255"/>
                <a:ext cx="2435282" cy="10800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charset="0"/>
                            </a:rPr>
                            <m:t>𝑑</m:t>
                          </m:r>
                        </m:e>
                      </m:acc>
                      <m:r>
                        <a:rPr lang="en-US" sz="3200" i="0">
                          <a:latin typeface="Cambria Math" charset="0"/>
                        </a:rPr>
                        <m:t>=</m:t>
                      </m:r>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charset="0"/>
                                    </a:rPr>
                                    <m:t>𝑋</m:t>
                                  </m:r>
                                </m:e>
                              </m:acc>
                            </m:e>
                            <m:sub>
                              <m:r>
                                <a:rPr lang="en-US" sz="3200" i="0">
                                  <a:latin typeface="Cambria Math" charset="0"/>
                                </a:rPr>
                                <m:t>1</m:t>
                              </m:r>
                            </m:sub>
                          </m:sSub>
                          <m:r>
                            <a:rPr lang="en-US" sz="3200" i="0">
                              <a:latin typeface="Cambria Math" charset="0"/>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charset="0"/>
                                    </a:rPr>
                                    <m:t>𝑋</m:t>
                                  </m:r>
                                </m:e>
                              </m:acc>
                            </m:e>
                            <m:sub>
                              <m:r>
                                <a:rPr lang="en-US" sz="3200" i="0">
                                  <a:latin typeface="Cambria Math" charset="0"/>
                                </a:rPr>
                                <m:t>2</m:t>
                              </m:r>
                            </m:sub>
                          </m:sSub>
                        </m:num>
                        <m:den>
                          <m:r>
                            <a:rPr lang="en-US" sz="3200" i="1">
                              <a:latin typeface="Cambria Math" charset="0"/>
                            </a:rPr>
                            <m:t>𝑠</m:t>
                          </m:r>
                        </m:den>
                      </m:f>
                    </m:oMath>
                  </m:oMathPara>
                </a14:m>
                <a:endParaRPr lang="en-US" sz="3200" dirty="0"/>
              </a:p>
            </p:txBody>
          </p:sp>
        </mc:Choice>
        <mc:Fallback xmlns="">
          <p:sp>
            <p:nvSpPr>
              <p:cNvPr id="4" name="Rectangle 3">
                <a:extLst>
                  <a:ext uri="{FF2B5EF4-FFF2-40B4-BE49-F238E27FC236}">
                    <a16:creationId xmlns:a16="http://schemas.microsoft.com/office/drawing/2014/main" id="{31F7D281-6A79-6346-8DEC-81066DB9569E}"/>
                  </a:ext>
                </a:extLst>
              </p:cNvPr>
              <p:cNvSpPr>
                <a:spLocks noRot="1" noChangeAspect="1" noMove="1" noResize="1" noEditPoints="1" noAdjustHandles="1" noChangeArrowheads="1" noChangeShapeType="1" noTextEdit="1"/>
              </p:cNvSpPr>
              <p:nvPr/>
            </p:nvSpPr>
            <p:spPr>
              <a:xfrm>
                <a:off x="6988513" y="2921255"/>
                <a:ext cx="2435282" cy="1080039"/>
              </a:xfrm>
              <a:prstGeom prst="rect">
                <a:avLst/>
              </a:prstGeom>
              <a:blipFill>
                <a:blip r:embed="rId3"/>
                <a:stretch>
                  <a:fillRect b="-4651"/>
                </a:stretch>
              </a:blipFill>
            </p:spPr>
            <p:txBody>
              <a:bodyPr/>
              <a:lstStyle/>
              <a:p>
                <a:r>
                  <a:rPr lang="en-US">
                    <a:noFill/>
                  </a:rPr>
                  <a:t> </a:t>
                </a:r>
              </a:p>
            </p:txBody>
          </p:sp>
        </mc:Fallback>
      </mc:AlternateContent>
    </p:spTree>
    <p:extLst>
      <p:ext uri="{BB962C8B-B14F-4D97-AF65-F5344CB8AC3E}">
        <p14:creationId xmlns:p14="http://schemas.microsoft.com/office/powerpoint/2010/main" val="7399479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0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90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90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90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uiExpand="1" build="p"/>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normAutofit/>
          </a:bodyPr>
          <a:lstStyle/>
          <a:p>
            <a:r>
              <a:rPr lang="en-GB" dirty="0"/>
              <a:t>Effect Size Measures</a:t>
            </a:r>
            <a:endParaRPr lang="en-US" dirty="0"/>
          </a:p>
        </p:txBody>
      </p:sp>
      <p:sp>
        <p:nvSpPr>
          <p:cNvPr id="305155" name="Rectangle 3"/>
          <p:cNvSpPr>
            <a:spLocks noGrp="1" noChangeArrowheads="1"/>
          </p:cNvSpPr>
          <p:nvPr>
            <p:ph idx="1"/>
          </p:nvPr>
        </p:nvSpPr>
        <p:spPr/>
        <p:txBody>
          <a:bodyPr>
            <a:normAutofit/>
          </a:bodyPr>
          <a:lstStyle/>
          <a:p>
            <a:pPr>
              <a:lnSpc>
                <a:spcPct val="90000"/>
              </a:lnSpc>
            </a:pPr>
            <a:r>
              <a:rPr lang="en-GB" i="1" dirty="0"/>
              <a:t>r</a:t>
            </a:r>
            <a:r>
              <a:rPr lang="en-GB" dirty="0"/>
              <a:t> = .1, </a:t>
            </a:r>
            <a:r>
              <a:rPr lang="en-GB" i="1" dirty="0"/>
              <a:t>d</a:t>
            </a:r>
            <a:r>
              <a:rPr lang="en-GB" dirty="0"/>
              <a:t> = .2 (small effect):</a:t>
            </a:r>
          </a:p>
          <a:p>
            <a:pPr lvl="1">
              <a:lnSpc>
                <a:spcPct val="90000"/>
              </a:lnSpc>
            </a:pPr>
            <a:r>
              <a:rPr lang="en-GB" dirty="0"/>
              <a:t>the effect explains 1% of the total variance.</a:t>
            </a:r>
          </a:p>
          <a:p>
            <a:pPr>
              <a:lnSpc>
                <a:spcPct val="90000"/>
              </a:lnSpc>
            </a:pPr>
            <a:r>
              <a:rPr lang="en-GB" i="1" dirty="0"/>
              <a:t>r </a:t>
            </a:r>
            <a:r>
              <a:rPr lang="en-GB" dirty="0"/>
              <a:t>= .3, </a:t>
            </a:r>
            <a:r>
              <a:rPr lang="en-GB" i="1" dirty="0"/>
              <a:t>d</a:t>
            </a:r>
            <a:r>
              <a:rPr lang="en-GB" dirty="0"/>
              <a:t> = .5 (medium effect):</a:t>
            </a:r>
          </a:p>
          <a:p>
            <a:pPr lvl="1">
              <a:lnSpc>
                <a:spcPct val="90000"/>
              </a:lnSpc>
            </a:pPr>
            <a:r>
              <a:rPr lang="en-GB" dirty="0"/>
              <a:t>the effect accounts for 9% of the total variance.</a:t>
            </a:r>
          </a:p>
          <a:p>
            <a:pPr>
              <a:lnSpc>
                <a:spcPct val="90000"/>
              </a:lnSpc>
            </a:pPr>
            <a:r>
              <a:rPr lang="en-GB" i="1" dirty="0"/>
              <a:t>r</a:t>
            </a:r>
            <a:r>
              <a:rPr lang="en-GB" dirty="0"/>
              <a:t> = .5, </a:t>
            </a:r>
            <a:r>
              <a:rPr lang="en-GB" i="1" dirty="0"/>
              <a:t>d</a:t>
            </a:r>
            <a:r>
              <a:rPr lang="en-GB" dirty="0"/>
              <a:t> = .8 (large effect):</a:t>
            </a:r>
          </a:p>
          <a:p>
            <a:pPr lvl="1">
              <a:lnSpc>
                <a:spcPct val="90000"/>
              </a:lnSpc>
            </a:pPr>
            <a:r>
              <a:rPr lang="en-GB" dirty="0"/>
              <a:t>the effect accounts for 25% of the variance.</a:t>
            </a:r>
          </a:p>
          <a:p>
            <a:pPr>
              <a:lnSpc>
                <a:spcPct val="90000"/>
              </a:lnSpc>
            </a:pPr>
            <a:endParaRPr lang="en-GB" dirty="0"/>
          </a:p>
          <a:p>
            <a:pPr>
              <a:lnSpc>
                <a:spcPct val="90000"/>
              </a:lnSpc>
            </a:pPr>
            <a:r>
              <a:rPr lang="en-GB" dirty="0"/>
              <a:t>Beware of these ‘canned’ effect sizes though:</a:t>
            </a:r>
          </a:p>
          <a:p>
            <a:pPr lvl="1">
              <a:lnSpc>
                <a:spcPct val="90000"/>
              </a:lnSpc>
            </a:pPr>
            <a:r>
              <a:rPr lang="en-GB" dirty="0"/>
              <a:t>The size of effect should be placed within the research context.</a:t>
            </a:r>
          </a:p>
        </p:txBody>
      </p:sp>
    </p:spTree>
    <p:extLst>
      <p:ext uri="{BB962C8B-B14F-4D97-AF65-F5344CB8AC3E}">
        <p14:creationId xmlns:p14="http://schemas.microsoft.com/office/powerpoint/2010/main" val="3602233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5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51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515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5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515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15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515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5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Preregistration</a:t>
            </a:r>
          </a:p>
        </p:txBody>
      </p:sp>
      <p:sp>
        <p:nvSpPr>
          <p:cNvPr id="3" name="Content Placeholder 2"/>
          <p:cNvSpPr>
            <a:spLocks noGrp="1"/>
          </p:cNvSpPr>
          <p:nvPr>
            <p:ph idx="1"/>
          </p:nvPr>
        </p:nvSpPr>
        <p:spPr>
          <a:xfrm>
            <a:off x="838200" y="1594779"/>
            <a:ext cx="10515600" cy="4665344"/>
          </a:xfrm>
        </p:spPr>
        <p:txBody>
          <a:bodyPr>
            <a:normAutofit/>
          </a:bodyPr>
          <a:lstStyle/>
          <a:p>
            <a:r>
              <a:rPr lang="en-GB" dirty="0"/>
              <a:t>Pre-registration of research</a:t>
            </a:r>
          </a:p>
          <a:p>
            <a:pPr lvl="1"/>
            <a:r>
              <a:rPr lang="en-GB" dirty="0"/>
              <a:t>The practice of making all aspects of your research process (rationale, hypotheses, design, data processing strategy, data analysis strategy) publicly available before data collection begins</a:t>
            </a:r>
          </a:p>
          <a:p>
            <a:pPr lvl="1"/>
            <a:endParaRPr lang="en-GB" dirty="0"/>
          </a:p>
          <a:p>
            <a:pPr lvl="1"/>
            <a:r>
              <a:rPr lang="en-GB" dirty="0"/>
              <a:t>Registered reports in an academic journal</a:t>
            </a:r>
          </a:p>
          <a:p>
            <a:pPr lvl="2"/>
            <a:r>
              <a:rPr lang="en-GB" dirty="0"/>
              <a:t>If the protocol is deemed to be rigorous enough and the research question novel enough, the protocol is accepted by the journal typically with a guarantee to publish the findings no matter what they are</a:t>
            </a:r>
            <a:endParaRPr lang="en-US" dirty="0"/>
          </a:p>
          <a:p>
            <a:pPr lvl="1"/>
            <a:endParaRPr lang="en-GB" dirty="0"/>
          </a:p>
          <a:p>
            <a:pPr lvl="1"/>
            <a:r>
              <a:rPr lang="en-GB" dirty="0"/>
              <a:t>Public websites (e.g., the Open Science Framework, </a:t>
            </a:r>
            <a:r>
              <a:rPr lang="en-GB" dirty="0" err="1"/>
              <a:t>AsPredicted</a:t>
            </a:r>
            <a:r>
              <a:rPr lang="en-GB" dirty="0"/>
              <a:t>)</a:t>
            </a:r>
          </a:p>
        </p:txBody>
      </p:sp>
    </p:spTree>
    <p:extLst>
      <p:ext uri="{BB962C8B-B14F-4D97-AF65-F5344CB8AC3E}">
        <p14:creationId xmlns:p14="http://schemas.microsoft.com/office/powerpoint/2010/main" val="226712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normAutofit/>
          </a:bodyPr>
          <a:lstStyle/>
          <a:p>
            <a:r>
              <a:rPr lang="en-GB" dirty="0"/>
              <a:t>The ASA statement on </a:t>
            </a:r>
            <a:r>
              <a:rPr lang="en-GB" i="1" dirty="0"/>
              <a:t>p</a:t>
            </a:r>
            <a:r>
              <a:rPr lang="en-GB" dirty="0"/>
              <a:t>-values (Wasserstein &amp; American Statistical Association, 2016).</a:t>
            </a:r>
          </a:p>
          <a:p>
            <a:pPr lvl="1"/>
            <a:r>
              <a:rPr lang="en-GB" dirty="0"/>
              <a:t>The ASA points out that </a:t>
            </a:r>
            <a:r>
              <a:rPr lang="en-GB" i="1" dirty="0"/>
              <a:t>p</a:t>
            </a:r>
            <a:r>
              <a:rPr lang="en-GB" dirty="0"/>
              <a:t>-values </a:t>
            </a:r>
            <a:r>
              <a:rPr lang="en-GB" i="1" dirty="0"/>
              <a:t>can</a:t>
            </a:r>
            <a:r>
              <a:rPr lang="en-GB" dirty="0"/>
              <a:t> indicate how incompatible the data are with a specified statistical model (e.g., how incompatible the data are with the null hypothesis. You are at liberty to use the degree of incompatibility to inform your own beliefs about the relative plausibility of the null and alternative hypotheses, as long as you don’t interpret</a:t>
            </a:r>
            <a:r>
              <a:rPr lang="en-GB" i="1" dirty="0"/>
              <a:t> p</a:t>
            </a:r>
            <a:r>
              <a:rPr lang="en-GB" dirty="0"/>
              <a:t>-values as a measure of the probability that the hypothesis in question is true. They are also not the probability that the data were produced by random chance alone.</a:t>
            </a:r>
          </a:p>
          <a:p>
            <a:pPr lvl="1"/>
            <a:r>
              <a:rPr lang="en-GB" dirty="0"/>
              <a:t>Scientific conclusions and policy decisions </a:t>
            </a:r>
            <a:r>
              <a:rPr lang="en-GB" i="1" dirty="0"/>
              <a:t>should not</a:t>
            </a:r>
            <a:r>
              <a:rPr lang="en-GB" dirty="0"/>
              <a:t> be based only on whether a </a:t>
            </a:r>
            <a:r>
              <a:rPr lang="en-GB" i="1" dirty="0"/>
              <a:t>p</a:t>
            </a:r>
            <a:r>
              <a:rPr lang="en-GB" dirty="0"/>
              <a:t>-value passes a specific threshold.</a:t>
            </a:r>
          </a:p>
        </p:txBody>
      </p:sp>
    </p:spTree>
    <p:extLst>
      <p:ext uri="{BB962C8B-B14F-4D97-AF65-F5344CB8AC3E}">
        <p14:creationId xmlns:p14="http://schemas.microsoft.com/office/powerpoint/2010/main" val="2502949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normAutofit/>
          </a:bodyPr>
          <a:lstStyle/>
          <a:p>
            <a:r>
              <a:rPr lang="en-GB" dirty="0"/>
              <a:t>The ASA statement on </a:t>
            </a:r>
            <a:r>
              <a:rPr lang="en-GB" i="1" dirty="0"/>
              <a:t>p</a:t>
            </a:r>
            <a:r>
              <a:rPr lang="en-GB" dirty="0"/>
              <a:t>-values (Wasserstein &amp; American Statistical Association, 2016).</a:t>
            </a:r>
          </a:p>
          <a:p>
            <a:pPr lvl="1"/>
            <a:r>
              <a:rPr lang="en-GB" dirty="0"/>
              <a:t>Don’t </a:t>
            </a:r>
            <a:r>
              <a:rPr lang="en-GB" i="1" dirty="0"/>
              <a:t>p</a:t>
            </a:r>
            <a:r>
              <a:rPr lang="en-GB" dirty="0"/>
              <a:t>-hack. Be fully transparent about the number of hypotheses explored during the study, and all data collection decisions and statistical analyses.</a:t>
            </a:r>
          </a:p>
          <a:p>
            <a:pPr lvl="1"/>
            <a:r>
              <a:rPr lang="en-GB" dirty="0"/>
              <a:t>Don’t confuse statistical significance with practical importance. A </a:t>
            </a:r>
            <a:r>
              <a:rPr lang="en-GB" i="1" dirty="0"/>
              <a:t>p</a:t>
            </a:r>
            <a:r>
              <a:rPr lang="en-GB" dirty="0"/>
              <a:t>-value does not measure the size of an effect and is influenced by the sample size, so you should never interpret a </a:t>
            </a:r>
            <a:r>
              <a:rPr lang="en-GB" i="1" dirty="0"/>
              <a:t>p</a:t>
            </a:r>
            <a:r>
              <a:rPr lang="en-GB" dirty="0"/>
              <a:t>-value in any way that implies that it quantifies the size or importance of an effect.</a:t>
            </a:r>
          </a:p>
          <a:p>
            <a:pPr lvl="1"/>
            <a:r>
              <a:rPr lang="en-GB" dirty="0"/>
              <a:t>‘By itself, a </a:t>
            </a:r>
            <a:r>
              <a:rPr lang="en-GB" i="1" dirty="0"/>
              <a:t>p</a:t>
            </a:r>
            <a:r>
              <a:rPr lang="en-GB" dirty="0"/>
              <a:t>-value does not provide a good measure of evidence regarding a model or hypothesis.’</a:t>
            </a:r>
          </a:p>
        </p:txBody>
      </p:sp>
    </p:spTree>
    <p:extLst>
      <p:ext uri="{BB962C8B-B14F-4D97-AF65-F5344CB8AC3E}">
        <p14:creationId xmlns:p14="http://schemas.microsoft.com/office/powerpoint/2010/main" val="788314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C1B2-27C8-B642-8807-4BD058163841}"/>
              </a:ext>
            </a:extLst>
          </p:cNvPr>
          <p:cNvSpPr>
            <a:spLocks noGrp="1"/>
          </p:cNvSpPr>
          <p:nvPr>
            <p:ph type="title"/>
          </p:nvPr>
        </p:nvSpPr>
        <p:spPr/>
        <p:txBody>
          <a:bodyPr/>
          <a:lstStyle/>
          <a:p>
            <a:r>
              <a:rPr lang="en-US" dirty="0"/>
              <a:t>Why make your work reproducible?</a:t>
            </a:r>
          </a:p>
        </p:txBody>
      </p:sp>
      <p:sp>
        <p:nvSpPr>
          <p:cNvPr id="3" name="Content Placeholder 2">
            <a:extLst>
              <a:ext uri="{FF2B5EF4-FFF2-40B4-BE49-F238E27FC236}">
                <a16:creationId xmlns:a16="http://schemas.microsoft.com/office/drawing/2014/main" id="{8959844B-913E-164D-9D2A-79E00CAF7C2F}"/>
              </a:ext>
            </a:extLst>
          </p:cNvPr>
          <p:cNvSpPr>
            <a:spLocks noGrp="1"/>
          </p:cNvSpPr>
          <p:nvPr>
            <p:ph idx="1"/>
          </p:nvPr>
        </p:nvSpPr>
        <p:spPr/>
        <p:txBody>
          <a:bodyPr>
            <a:normAutofit lnSpcReduction="10000"/>
          </a:bodyPr>
          <a:lstStyle/>
          <a:p>
            <a:r>
              <a:rPr lang="en-US" dirty="0"/>
              <a:t>Avoid making mistakes!</a:t>
            </a:r>
          </a:p>
          <a:p>
            <a:endParaRPr lang="en-US" dirty="0"/>
          </a:p>
          <a:p>
            <a:r>
              <a:rPr lang="en-US" dirty="0"/>
              <a:t>Easier to write up results</a:t>
            </a:r>
          </a:p>
          <a:p>
            <a:endParaRPr lang="en-US" dirty="0"/>
          </a:p>
          <a:p>
            <a:r>
              <a:rPr lang="en-US" dirty="0"/>
              <a:t>Helps reviewers see it your way</a:t>
            </a:r>
          </a:p>
          <a:p>
            <a:endParaRPr lang="en-US" dirty="0"/>
          </a:p>
          <a:p>
            <a:r>
              <a:rPr lang="en-US" dirty="0"/>
              <a:t>Easier to remember what you did (continuity of your work)</a:t>
            </a:r>
          </a:p>
          <a:p>
            <a:endParaRPr lang="en-US" dirty="0"/>
          </a:p>
          <a:p>
            <a:r>
              <a:rPr lang="en-US" dirty="0"/>
              <a:t>Helps build your reputation</a:t>
            </a:r>
          </a:p>
        </p:txBody>
      </p:sp>
    </p:spTree>
    <p:extLst>
      <p:ext uri="{BB962C8B-B14F-4D97-AF65-F5344CB8AC3E}">
        <p14:creationId xmlns:p14="http://schemas.microsoft.com/office/powerpoint/2010/main" val="398151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Aims</a:t>
            </a:r>
            <a:endParaRPr lang="en-US" dirty="0"/>
          </a:p>
        </p:txBody>
      </p:sp>
      <p:sp>
        <p:nvSpPr>
          <p:cNvPr id="4099" name="Rectangle 3"/>
          <p:cNvSpPr>
            <a:spLocks noGrp="1" noChangeArrowheads="1"/>
          </p:cNvSpPr>
          <p:nvPr>
            <p:ph idx="1"/>
          </p:nvPr>
        </p:nvSpPr>
        <p:spPr>
          <a:xfrm>
            <a:off x="838200" y="1454727"/>
            <a:ext cx="10515600" cy="4722236"/>
          </a:xfrm>
        </p:spPr>
        <p:txBody>
          <a:bodyPr>
            <a:normAutofit/>
          </a:bodyPr>
          <a:lstStyle/>
          <a:p>
            <a:r>
              <a:rPr lang="en-GB" sz="3200" dirty="0"/>
              <a:t>Know what a statistical model is and </a:t>
            </a:r>
            <a:r>
              <a:rPr lang="en-US" sz="3200" dirty="0"/>
              <a:t>why we use them</a:t>
            </a:r>
          </a:p>
          <a:p>
            <a:endParaRPr lang="en-US" sz="3200" dirty="0"/>
          </a:p>
          <a:p>
            <a:r>
              <a:rPr lang="en-US" sz="3200" dirty="0"/>
              <a:t>Know what the ‘fit’ of a model is and why it is important.</a:t>
            </a:r>
          </a:p>
          <a:p>
            <a:endParaRPr lang="en-GB" sz="3200" dirty="0"/>
          </a:p>
          <a:p>
            <a:r>
              <a:rPr lang="en-GB" sz="3200" dirty="0"/>
              <a:t>Distinguish models for samples and populations</a:t>
            </a:r>
          </a:p>
          <a:p>
            <a:endParaRPr lang="en-GB" sz="3200" dirty="0"/>
          </a:p>
          <a:p>
            <a:r>
              <a:rPr lang="en-GB" sz="3200" dirty="0"/>
              <a:t>Problems with NHST and best practices</a:t>
            </a:r>
          </a:p>
        </p:txBody>
      </p:sp>
    </p:spTree>
    <p:extLst>
      <p:ext uri="{BB962C8B-B14F-4D97-AF65-F5344CB8AC3E}">
        <p14:creationId xmlns:p14="http://schemas.microsoft.com/office/powerpoint/2010/main" val="8465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Statistical Models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549" y="1690688"/>
            <a:ext cx="6284902" cy="4460730"/>
          </a:xfrm>
          <a:prstGeom prst="rect">
            <a:avLst/>
          </a:prstGeom>
        </p:spPr>
      </p:pic>
    </p:spTree>
    <p:extLst>
      <p:ext uri="{BB962C8B-B14F-4D97-AF65-F5344CB8AC3E}">
        <p14:creationId xmlns:p14="http://schemas.microsoft.com/office/powerpoint/2010/main" val="1689402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ormAutofit/>
          </a:bodyPr>
          <a:lstStyle/>
          <a:p>
            <a:r>
              <a:rPr lang="en-GB" dirty="0"/>
              <a:t>Most Important Equation</a:t>
            </a:r>
          </a:p>
        </p:txBody>
      </p:sp>
      <p:graphicFrame>
        <p:nvGraphicFramePr>
          <p:cNvPr id="120837" name="Object 5"/>
          <p:cNvGraphicFramePr>
            <a:graphicFrameLocks noGrp="1" noChangeAspect="1"/>
          </p:cNvGraphicFramePr>
          <p:nvPr>
            <p:ph idx="1"/>
            <p:extLst>
              <p:ext uri="{D42A27DB-BD31-4B8C-83A1-F6EECF244321}">
                <p14:modId xmlns:p14="http://schemas.microsoft.com/office/powerpoint/2010/main" val="108023425"/>
              </p:ext>
            </p:extLst>
          </p:nvPr>
        </p:nvGraphicFramePr>
        <p:xfrm>
          <a:off x="2790031" y="3005137"/>
          <a:ext cx="6611937" cy="847725"/>
        </p:xfrm>
        <a:graphic>
          <a:graphicData uri="http://schemas.openxmlformats.org/presentationml/2006/ole">
            <mc:AlternateContent xmlns:mc="http://schemas.openxmlformats.org/markup-compatibility/2006">
              <mc:Choice xmlns:v="urn:schemas-microsoft-com:vml" Requires="v">
                <p:oleObj name="Equation" r:id="rId3" imgW="1485720" imgH="190440" progId="Equation.3">
                  <p:embed/>
                </p:oleObj>
              </mc:Choice>
              <mc:Fallback>
                <p:oleObj name="Equation" r:id="rId3" imgW="1485720" imgH="190440" progId="Equation.3">
                  <p:embed/>
                  <p:pic>
                    <p:nvPicPr>
                      <p:cNvPr id="120837" name="Object 5"/>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790031" y="3005137"/>
                        <a:ext cx="6611937" cy="847725"/>
                      </a:xfrm>
                      <a:prstGeom prst="rect">
                        <a:avLst/>
                      </a:prstGeom>
                      <a:noFill/>
                      <a:ln>
                        <a:noFill/>
                      </a:ln>
                      <a:effectLst>
                        <a:outerShdw blurRad="63500" dist="161645" dir="2700000" algn="ctr" rotWithShape="0">
                          <a:schemeClr val="bg2">
                            <a:alpha val="74998"/>
                          </a:schemeClr>
                        </a:outerShdw>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57150">
                            <a:solidFill>
                              <a:schemeClr val="tx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7168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GB" dirty="0"/>
              <a:t>A Simple Statistical Model</a:t>
            </a:r>
          </a:p>
        </p:txBody>
      </p:sp>
      <p:sp>
        <p:nvSpPr>
          <p:cNvPr id="152579" name="Rectangle 3"/>
          <p:cNvSpPr>
            <a:spLocks noGrp="1" noChangeArrowheads="1"/>
          </p:cNvSpPr>
          <p:nvPr>
            <p:ph idx="1"/>
          </p:nvPr>
        </p:nvSpPr>
        <p:spPr/>
        <p:txBody>
          <a:bodyPr>
            <a:noAutofit/>
          </a:bodyPr>
          <a:lstStyle/>
          <a:p>
            <a:pPr>
              <a:spcBef>
                <a:spcPct val="30000"/>
              </a:spcBef>
              <a:spcAft>
                <a:spcPct val="30000"/>
              </a:spcAft>
            </a:pPr>
            <a:r>
              <a:rPr lang="en-GB" sz="3200" dirty="0"/>
              <a:t>In Statistics we fit models to our data (i.e. we use a statistical model to represent what is happening in the real world)</a:t>
            </a:r>
          </a:p>
          <a:p>
            <a:pPr>
              <a:spcBef>
                <a:spcPct val="30000"/>
              </a:spcBef>
              <a:spcAft>
                <a:spcPct val="30000"/>
              </a:spcAft>
            </a:pPr>
            <a:r>
              <a:rPr lang="en-GB" sz="3200" dirty="0"/>
              <a:t>The mean is a hypothetical value (i.e. it doesn’t have to be a value that actually exists in the data set)</a:t>
            </a:r>
          </a:p>
          <a:p>
            <a:pPr>
              <a:spcBef>
                <a:spcPct val="30000"/>
              </a:spcBef>
              <a:spcAft>
                <a:spcPct val="30000"/>
              </a:spcAft>
            </a:pPr>
            <a:endParaRPr lang="en-GB" sz="3200" dirty="0"/>
          </a:p>
          <a:p>
            <a:pPr>
              <a:spcBef>
                <a:spcPct val="30000"/>
              </a:spcBef>
              <a:spcAft>
                <a:spcPct val="30000"/>
              </a:spcAft>
            </a:pPr>
            <a:r>
              <a:rPr lang="en-GB" sz="3200" dirty="0"/>
              <a:t>As such, the mean is simple statistical model</a:t>
            </a:r>
          </a:p>
        </p:txBody>
      </p:sp>
    </p:spTree>
    <p:extLst>
      <p:ext uri="{BB962C8B-B14F-4D97-AF65-F5344CB8AC3E}">
        <p14:creationId xmlns:p14="http://schemas.microsoft.com/office/powerpoint/2010/main" val="254392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2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GB" dirty="0"/>
              <a:t>Measuring the ‘fit’ of the model</a:t>
            </a:r>
          </a:p>
        </p:txBody>
      </p:sp>
      <p:sp>
        <p:nvSpPr>
          <p:cNvPr id="123907" name="Rectangle 3"/>
          <p:cNvSpPr>
            <a:spLocks noGrp="1" noChangeArrowheads="1"/>
          </p:cNvSpPr>
          <p:nvPr>
            <p:ph idx="1"/>
          </p:nvPr>
        </p:nvSpPr>
        <p:spPr>
          <a:xfrm>
            <a:off x="1163782" y="1892301"/>
            <a:ext cx="9947563" cy="4233863"/>
          </a:xfrm>
        </p:spPr>
        <p:txBody>
          <a:bodyPr>
            <a:normAutofit/>
          </a:bodyPr>
          <a:lstStyle/>
          <a:p>
            <a:r>
              <a:rPr lang="en-GB" sz="3200" dirty="0"/>
              <a:t>The mean is a </a:t>
            </a:r>
            <a:r>
              <a:rPr lang="en-GB" sz="3200" i="1" dirty="0"/>
              <a:t>model</a:t>
            </a:r>
            <a:r>
              <a:rPr lang="en-GB" sz="3200" dirty="0"/>
              <a:t> of what happens in the real world: the </a:t>
            </a:r>
            <a:r>
              <a:rPr lang="en-GB" sz="3200" i="1" dirty="0"/>
              <a:t>typical</a:t>
            </a:r>
            <a:r>
              <a:rPr lang="en-GB" sz="3200" dirty="0"/>
              <a:t> score</a:t>
            </a:r>
          </a:p>
          <a:p>
            <a:endParaRPr lang="en-GB" sz="3200" dirty="0"/>
          </a:p>
          <a:p>
            <a:r>
              <a:rPr lang="en-GB" sz="3200" dirty="0"/>
              <a:t>It is not a perfect representation of the data</a:t>
            </a:r>
          </a:p>
          <a:p>
            <a:endParaRPr lang="en-GB" sz="3200" dirty="0"/>
          </a:p>
          <a:p>
            <a:r>
              <a:rPr lang="en-GB" sz="3200" dirty="0"/>
              <a:t>How can we assess how well the mean represents reality?</a:t>
            </a:r>
          </a:p>
        </p:txBody>
      </p:sp>
    </p:spTree>
    <p:extLst>
      <p:ext uri="{BB962C8B-B14F-4D97-AF65-F5344CB8AC3E}">
        <p14:creationId xmlns:p14="http://schemas.microsoft.com/office/powerpoint/2010/main" val="192090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9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3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GB" dirty="0"/>
              <a:t>Calculating ‘Error’</a:t>
            </a:r>
          </a:p>
        </p:txBody>
      </p:sp>
      <p:sp>
        <p:nvSpPr>
          <p:cNvPr id="125955" name="Rectangle 3"/>
          <p:cNvSpPr>
            <a:spLocks noGrp="1" noChangeArrowheads="1"/>
          </p:cNvSpPr>
          <p:nvPr>
            <p:ph idx="1"/>
          </p:nvPr>
        </p:nvSpPr>
        <p:spPr/>
        <p:txBody>
          <a:bodyPr>
            <a:normAutofit/>
          </a:bodyPr>
          <a:lstStyle/>
          <a:p>
            <a:pPr>
              <a:lnSpc>
                <a:spcPct val="90000"/>
              </a:lnSpc>
              <a:spcBef>
                <a:spcPct val="30000"/>
              </a:spcBef>
              <a:spcAft>
                <a:spcPct val="30000"/>
              </a:spcAft>
            </a:pPr>
            <a:r>
              <a:rPr lang="en-GB" sz="3200" dirty="0"/>
              <a:t>A deviation is the difference between the mean and an actual data point.</a:t>
            </a:r>
          </a:p>
          <a:p>
            <a:pPr>
              <a:lnSpc>
                <a:spcPct val="90000"/>
              </a:lnSpc>
              <a:spcBef>
                <a:spcPct val="30000"/>
              </a:spcBef>
              <a:spcAft>
                <a:spcPct val="30000"/>
              </a:spcAft>
            </a:pPr>
            <a:endParaRPr lang="en-GB" sz="3200" dirty="0"/>
          </a:p>
          <a:p>
            <a:pPr>
              <a:lnSpc>
                <a:spcPct val="90000"/>
              </a:lnSpc>
              <a:spcBef>
                <a:spcPct val="30000"/>
              </a:spcBef>
              <a:spcAft>
                <a:spcPct val="30000"/>
              </a:spcAft>
            </a:pPr>
            <a:r>
              <a:rPr lang="en-GB" sz="3200" dirty="0"/>
              <a:t>Deviations can be calculated by taking each score and subtracting the mean from it:</a:t>
            </a:r>
          </a:p>
        </p:txBody>
      </p:sp>
      <p:pic>
        <p:nvPicPr>
          <p:cNvPr id="2" name="Picture 1"/>
          <p:cNvPicPr>
            <a:picLocks noChangeAspect="1"/>
          </p:cNvPicPr>
          <p:nvPr/>
        </p:nvPicPr>
        <p:blipFill>
          <a:blip r:embed="rId3"/>
          <a:stretch>
            <a:fillRect/>
          </a:stretch>
        </p:blipFill>
        <p:spPr>
          <a:xfrm>
            <a:off x="3617191" y="4978977"/>
            <a:ext cx="5257800" cy="762000"/>
          </a:xfrm>
          <a:prstGeom prst="rect">
            <a:avLst/>
          </a:prstGeom>
        </p:spPr>
      </p:pic>
    </p:spTree>
    <p:extLst>
      <p:ext uri="{BB962C8B-B14F-4D97-AF65-F5344CB8AC3E}">
        <p14:creationId xmlns:p14="http://schemas.microsoft.com/office/powerpoint/2010/main" val="24181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9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4131</TotalTime>
  <Words>3413</Words>
  <Application>Microsoft Macintosh PowerPoint</Application>
  <PresentationFormat>Widescreen</PresentationFormat>
  <Paragraphs>352</Paragraphs>
  <Slides>46</Slides>
  <Notes>35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3" baseType="lpstr">
      <vt:lpstr>Arial</vt:lpstr>
      <vt:lpstr>Calibri</vt:lpstr>
      <vt:lpstr>Cambria Math</vt:lpstr>
      <vt:lpstr>TimesNewRomanPS</vt:lpstr>
      <vt:lpstr>TimesNewRomanPSMT</vt:lpstr>
      <vt:lpstr>Office Theme</vt:lpstr>
      <vt:lpstr>Equation</vt:lpstr>
      <vt:lpstr>Hypothesis Testing:  Do’s and Don’ts</vt:lpstr>
      <vt:lpstr>Reminders</vt:lpstr>
      <vt:lpstr>Aims</vt:lpstr>
      <vt:lpstr>The Research Process</vt:lpstr>
      <vt:lpstr>Building Statistical Models</vt:lpstr>
      <vt:lpstr>Most Important Equation</vt:lpstr>
      <vt:lpstr>A Simple Statistical Model</vt:lpstr>
      <vt:lpstr>Measuring the ‘fit’ of the model</vt:lpstr>
      <vt:lpstr>Calculating ‘Error’</vt:lpstr>
      <vt:lpstr>Calculating ‘Error’</vt:lpstr>
      <vt:lpstr>Use the Total Error?</vt:lpstr>
      <vt:lpstr>Sum of Squared Errors</vt:lpstr>
      <vt:lpstr>Sum of Squared Errors</vt:lpstr>
      <vt:lpstr>Mean Squared Error</vt:lpstr>
      <vt:lpstr>Degrees of Freedom</vt:lpstr>
      <vt:lpstr>The Standard Error</vt:lpstr>
      <vt:lpstr>Populations and Samples</vt:lpstr>
      <vt:lpstr>Populations and Samples</vt:lpstr>
      <vt:lpstr>The Standard Error</vt:lpstr>
      <vt:lpstr>Hypothesis Testing</vt:lpstr>
      <vt:lpstr>Test Statistics</vt:lpstr>
      <vt:lpstr>Reproducibility Issues</vt:lpstr>
      <vt:lpstr>NHST and wider problems in science</vt:lpstr>
      <vt:lpstr>Incentive Structures</vt:lpstr>
      <vt:lpstr>Researcher degrees of freedom</vt:lpstr>
      <vt:lpstr>p-hacking</vt:lpstr>
      <vt:lpstr>p-hacking</vt:lpstr>
      <vt:lpstr>HARKing</vt:lpstr>
      <vt:lpstr>Throw Away NHST?</vt:lpstr>
      <vt:lpstr>Throw Away NHST?</vt:lpstr>
      <vt:lpstr>Misconceptions around p-values</vt:lpstr>
      <vt:lpstr>Avoid All-or-Nothing Thinking</vt:lpstr>
      <vt:lpstr>ManyLabs 5</vt:lpstr>
      <vt:lpstr>Power</vt:lpstr>
      <vt:lpstr>Power</vt:lpstr>
      <vt:lpstr>Conducting a Power Analysis</vt:lpstr>
      <vt:lpstr>Showing Confidence Intervals Visually </vt:lpstr>
      <vt:lpstr>Confidence intervals and statistical significance</vt:lpstr>
      <vt:lpstr>Report Effect sizes</vt:lpstr>
      <vt:lpstr>Effect Size Measures</vt:lpstr>
      <vt:lpstr>Effect Size Measures</vt:lpstr>
      <vt:lpstr>Preregistration</vt:lpstr>
      <vt:lpstr>Best Practices</vt:lpstr>
      <vt:lpstr>Best Practices</vt:lpstr>
      <vt:lpstr>Why make your work reproducible?</vt:lpstr>
      <vt:lpstr>Aims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Jamil Bhanji</cp:lastModifiedBy>
  <cp:revision>101</cp:revision>
  <dcterms:created xsi:type="dcterms:W3CDTF">2021-01-14T20:20:19Z</dcterms:created>
  <dcterms:modified xsi:type="dcterms:W3CDTF">2022-09-22T13:21:34Z</dcterms:modified>
</cp:coreProperties>
</file>